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Nunito Semi Bold"/>
      <p:regular r:id="rId22"/>
    </p:embeddedFont>
    <p:embeddedFont>
      <p:font typeface="Nunito Semi Bold"/>
      <p:regular r:id="rId23"/>
    </p:embeddedFont>
    <p:embeddedFont>
      <p:font typeface="Nunito Semi Bold"/>
      <p:regular r:id="rId24"/>
    </p:embeddedFont>
    <p:embeddedFont>
      <p:font typeface="Nunito Semi Bold"/>
      <p:regular r:id="rId25"/>
    </p:embeddedFont>
    <p:embeddedFont>
      <p:font typeface="PT Sans"/>
      <p:regular r:id="rId26"/>
    </p:embeddedFont>
    <p:embeddedFont>
      <p:font typeface="PT Sans"/>
      <p:regular r:id="rId27"/>
    </p:embeddedFont>
    <p:embeddedFont>
      <p:font typeface="PT Sans"/>
      <p:regular r:id="rId28"/>
    </p:embeddedFont>
    <p:embeddedFont>
      <p:font typeface="PT Sans"/>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slideLayout" Target="../slideLayouts/slideLayout14.xml"/><Relationship Id="rId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hyperlink" Target="https://drive.google.com/file/d/1BUNwSGDZd3ql2F2Zczq4Gaaonifa12uD/view?usp=drive_link" TargetMode="External"/><Relationship Id="rId1" Type="http://schemas.openxmlformats.org/officeDocument/2006/relationships/image" Target="../media/image-14-1.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slideLayout" Target="../slideLayouts/slideLayout16.xml"/><Relationship Id="rId8"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hyperlink" Target="https://world-heart-federation.org/world-heart-observatory/trends/" TargetMode="External"/><Relationship Id="rId4" Type="http://schemas.openxmlformats.org/officeDocument/2006/relationships/hyperlink" Target="https://www.healthdata.org/news-events/newsroom/news-releases/new-report-tracks-latest-trends-global-cardiovascular-health" TargetMode="External"/><Relationship Id="rId1" Type="http://schemas.openxmlformats.org/officeDocument/2006/relationships/image" Target="../media/image-2-1.png"/><Relationship Id="rId3" Type="http://schemas.openxmlformats.org/officeDocument/2006/relationships/image" Target="../media/image-2-2.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scientificstephen/medical-examination-dataset-analysis" TargetMode="External"/><Relationship Id="rId1"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drive.google.com/file/d/1Dx10cvW0R3j4E9njzWyb7hNHwHXQnFbb/view?usp=drive_link" TargetMode="External"/><Relationship Id="rId1" Type="http://schemas.openxmlformats.org/officeDocument/2006/relationships/image" Target="../media/image-9-1.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sp>
        <p:nvSpPr>
          <p:cNvPr id="3" name="Text 0"/>
          <p:cNvSpPr/>
          <p:nvPr/>
        </p:nvSpPr>
        <p:spPr>
          <a:xfrm>
            <a:off x="734973" y="577453"/>
            <a:ext cx="5845254" cy="1235154"/>
          </a:xfrm>
          <a:prstGeom prst="rect">
            <a:avLst/>
          </a:prstGeom>
          <a:noFill/>
          <a:ln/>
        </p:spPr>
        <p:txBody>
          <a:bodyPr wrap="square" lIns="0" tIns="0" rIns="0" bIns="0" rtlCol="0" anchor="t"/>
          <a:lstStyle/>
          <a:p>
            <a:pPr algn="l" indent="0" marL="0">
              <a:lnSpc>
                <a:spcPts val="4850"/>
              </a:lnSpc>
              <a:buNone/>
            </a:pPr>
            <a:r>
              <a:rPr lang="en-US" sz="3850" dirty="0">
                <a:solidFill>
                  <a:srgbClr val="00002E"/>
                </a:solidFill>
                <a:latin typeface="Nunito Semi Bold" pitchFamily="34" charset="0"/>
                <a:ea typeface="Nunito Semi Bold" pitchFamily="34" charset="-122"/>
                <a:cs typeface="Nunito Semi Bold" pitchFamily="34" charset="-120"/>
              </a:rPr>
              <a:t>HealthCare Predictive Analysis</a:t>
            </a:r>
            <a:endParaRPr lang="en-US" sz="3850" dirty="0"/>
          </a:p>
        </p:txBody>
      </p:sp>
      <p:sp>
        <p:nvSpPr>
          <p:cNvPr id="4" name="Text 1"/>
          <p:cNvSpPr/>
          <p:nvPr/>
        </p:nvSpPr>
        <p:spPr>
          <a:xfrm>
            <a:off x="734973" y="2127528"/>
            <a:ext cx="4283393" cy="494109"/>
          </a:xfrm>
          <a:prstGeom prst="rect">
            <a:avLst/>
          </a:prstGeom>
          <a:noFill/>
          <a:ln/>
        </p:spPr>
        <p:txBody>
          <a:bodyPr wrap="none" lIns="0" tIns="0" rIns="0" bIns="0" rtlCol="0" anchor="t"/>
          <a:lstStyle/>
          <a:p>
            <a:pPr algn="l" indent="0" marL="0">
              <a:lnSpc>
                <a:spcPts val="3850"/>
              </a:lnSpc>
              <a:buNone/>
            </a:pPr>
            <a:r>
              <a:rPr lang="en-US" sz="3100" dirty="0">
                <a:solidFill>
                  <a:srgbClr val="00002E"/>
                </a:solidFill>
                <a:latin typeface="Nunito Semi Bold" pitchFamily="34" charset="0"/>
                <a:ea typeface="Nunito Semi Bold" pitchFamily="34" charset="-122"/>
                <a:cs typeface="Nunito Semi Bold" pitchFamily="34" charset="-120"/>
              </a:rPr>
              <a:t>Cardiovascular Disease </a:t>
            </a:r>
            <a:endParaRPr lang="en-US" sz="3100" dirty="0"/>
          </a:p>
        </p:txBody>
      </p:sp>
      <p:sp>
        <p:nvSpPr>
          <p:cNvPr id="5" name="Text 2"/>
          <p:cNvSpPr/>
          <p:nvPr/>
        </p:nvSpPr>
        <p:spPr>
          <a:xfrm>
            <a:off x="734973" y="2936558"/>
            <a:ext cx="2964894" cy="370523"/>
          </a:xfrm>
          <a:prstGeom prst="rect">
            <a:avLst/>
          </a:prstGeom>
          <a:noFill/>
          <a:ln/>
        </p:spPr>
        <p:txBody>
          <a:bodyPr wrap="none" lIns="0" tIns="0" rIns="0" bIns="0" rtlCol="0" anchor="t"/>
          <a:lstStyle/>
          <a:p>
            <a:pPr algn="l" indent="0" marL="0">
              <a:lnSpc>
                <a:spcPts val="2900"/>
              </a:lnSpc>
              <a:buNone/>
            </a:pPr>
            <a:r>
              <a:rPr lang="en-US" sz="2300" dirty="0">
                <a:solidFill>
                  <a:srgbClr val="00002E"/>
                </a:solidFill>
                <a:latin typeface="Nunito Semi Bold" pitchFamily="34" charset="0"/>
                <a:ea typeface="Nunito Semi Bold" pitchFamily="34" charset="-122"/>
                <a:cs typeface="Nunito Semi Bold" pitchFamily="34" charset="-120"/>
              </a:rPr>
              <a:t>Team Members:</a:t>
            </a:r>
            <a:endParaRPr lang="en-US" sz="2300" dirty="0"/>
          </a:p>
        </p:txBody>
      </p:sp>
      <p:sp>
        <p:nvSpPr>
          <p:cNvPr id="6" name="Text 3"/>
          <p:cNvSpPr/>
          <p:nvPr/>
        </p:nvSpPr>
        <p:spPr>
          <a:xfrm>
            <a:off x="734973" y="3622000"/>
            <a:ext cx="5845254"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Amina Zeyad Atta Ibrahim </a:t>
            </a:r>
            <a:endParaRPr lang="en-US" sz="1650" dirty="0"/>
          </a:p>
        </p:txBody>
      </p:sp>
      <p:sp>
        <p:nvSpPr>
          <p:cNvPr id="7" name="Text 4"/>
          <p:cNvSpPr/>
          <p:nvPr/>
        </p:nvSpPr>
        <p:spPr>
          <a:xfrm>
            <a:off x="734973" y="4031456"/>
            <a:ext cx="5845254"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Amr Ashour Mohamed Ali </a:t>
            </a:r>
            <a:endParaRPr lang="en-US" sz="1650" dirty="0"/>
          </a:p>
        </p:txBody>
      </p:sp>
      <p:sp>
        <p:nvSpPr>
          <p:cNvPr id="8" name="Text 5"/>
          <p:cNvSpPr/>
          <p:nvPr/>
        </p:nvSpPr>
        <p:spPr>
          <a:xfrm>
            <a:off x="734973" y="4440912"/>
            <a:ext cx="5845254"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Elham Mokhtar Ahmed Mohammed</a:t>
            </a:r>
            <a:endParaRPr lang="en-US" sz="1650" dirty="0"/>
          </a:p>
        </p:txBody>
      </p:sp>
      <p:sp>
        <p:nvSpPr>
          <p:cNvPr id="9" name="Text 6"/>
          <p:cNvSpPr/>
          <p:nvPr/>
        </p:nvSpPr>
        <p:spPr>
          <a:xfrm>
            <a:off x="734973" y="4850368"/>
            <a:ext cx="5845254"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Enas Samir Abbas Mohamed </a:t>
            </a:r>
            <a:endParaRPr lang="en-US" sz="1650" dirty="0"/>
          </a:p>
        </p:txBody>
      </p:sp>
      <p:sp>
        <p:nvSpPr>
          <p:cNvPr id="10" name="Text 7"/>
          <p:cNvSpPr/>
          <p:nvPr/>
        </p:nvSpPr>
        <p:spPr>
          <a:xfrm>
            <a:off x="734973" y="5259824"/>
            <a:ext cx="5845254"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Esraa Mohamed Sayed Mohamed</a:t>
            </a:r>
            <a:endParaRPr lang="en-US" sz="1650" dirty="0"/>
          </a:p>
        </p:txBody>
      </p:sp>
      <p:sp>
        <p:nvSpPr>
          <p:cNvPr id="11" name="Text 8"/>
          <p:cNvSpPr/>
          <p:nvPr/>
        </p:nvSpPr>
        <p:spPr>
          <a:xfrm>
            <a:off x="734973" y="5910739"/>
            <a:ext cx="3287673" cy="370523"/>
          </a:xfrm>
          <a:prstGeom prst="rect">
            <a:avLst/>
          </a:prstGeom>
          <a:noFill/>
          <a:ln/>
        </p:spPr>
        <p:txBody>
          <a:bodyPr wrap="none" lIns="0" tIns="0" rIns="0" bIns="0" rtlCol="0" anchor="t"/>
          <a:lstStyle/>
          <a:p>
            <a:pPr algn="l" indent="0" marL="0">
              <a:lnSpc>
                <a:spcPts val="2900"/>
              </a:lnSpc>
              <a:buNone/>
            </a:pPr>
            <a:r>
              <a:rPr lang="en-US" sz="2300" dirty="0">
                <a:solidFill>
                  <a:srgbClr val="00002E"/>
                </a:solidFill>
                <a:latin typeface="Nunito Semi Bold" pitchFamily="34" charset="0"/>
                <a:ea typeface="Nunito Semi Bold" pitchFamily="34" charset="-122"/>
                <a:cs typeface="Nunito Semi Bold" pitchFamily="34" charset="-120"/>
              </a:rPr>
              <a:t> Training Company: CLS </a:t>
            </a:r>
            <a:endParaRPr lang="en-US" sz="2300" dirty="0"/>
          </a:p>
        </p:txBody>
      </p:sp>
      <p:sp>
        <p:nvSpPr>
          <p:cNvPr id="12" name="Text 9"/>
          <p:cNvSpPr/>
          <p:nvPr/>
        </p:nvSpPr>
        <p:spPr>
          <a:xfrm>
            <a:off x="734973" y="6596182"/>
            <a:ext cx="5080040" cy="370523"/>
          </a:xfrm>
          <a:prstGeom prst="rect">
            <a:avLst/>
          </a:prstGeom>
          <a:noFill/>
          <a:ln/>
        </p:spPr>
        <p:txBody>
          <a:bodyPr wrap="none" lIns="0" tIns="0" rIns="0" bIns="0" rtlCol="0" anchor="t"/>
          <a:lstStyle/>
          <a:p>
            <a:pPr algn="l" indent="0" marL="0">
              <a:lnSpc>
                <a:spcPts val="2900"/>
              </a:lnSpc>
              <a:buNone/>
            </a:pPr>
            <a:r>
              <a:rPr lang="en-US" sz="2300" dirty="0">
                <a:solidFill>
                  <a:srgbClr val="00002E"/>
                </a:solidFill>
                <a:latin typeface="Nunito Semi Bold" pitchFamily="34" charset="0"/>
                <a:ea typeface="Nunito Semi Bold" pitchFamily="34" charset="-122"/>
                <a:cs typeface="Nunito Semi Bold" pitchFamily="34" charset="-120"/>
              </a:rPr>
              <a:t>Group Number: CLS__CAI2_AIS4_G4 </a:t>
            </a:r>
            <a:endParaRPr lang="en-US" sz="2300" dirty="0"/>
          </a:p>
        </p:txBody>
      </p:sp>
      <p:sp>
        <p:nvSpPr>
          <p:cNvPr id="13" name="Text 10"/>
          <p:cNvSpPr/>
          <p:nvPr/>
        </p:nvSpPr>
        <p:spPr>
          <a:xfrm>
            <a:off x="734973" y="7281624"/>
            <a:ext cx="4178737" cy="370523"/>
          </a:xfrm>
          <a:prstGeom prst="rect">
            <a:avLst/>
          </a:prstGeom>
          <a:noFill/>
          <a:ln/>
        </p:spPr>
        <p:txBody>
          <a:bodyPr wrap="none" lIns="0" tIns="0" rIns="0" bIns="0" rtlCol="0" anchor="t"/>
          <a:lstStyle/>
          <a:p>
            <a:pPr algn="l" indent="0" marL="0">
              <a:lnSpc>
                <a:spcPts val="2900"/>
              </a:lnSpc>
              <a:buNone/>
            </a:pPr>
            <a:r>
              <a:rPr lang="en-US" sz="2300" dirty="0">
                <a:solidFill>
                  <a:srgbClr val="00002E"/>
                </a:solidFill>
                <a:latin typeface="Nunito Semi Bold" pitchFamily="34" charset="0"/>
                <a:ea typeface="Nunito Semi Bold" pitchFamily="34" charset="-122"/>
                <a:cs typeface="Nunito Semi Bold" pitchFamily="34" charset="-120"/>
              </a:rPr>
              <a:t>Instructor: Mahmoud El-Sayed </a:t>
            </a: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48283" y="430768"/>
            <a:ext cx="5297567" cy="460772"/>
          </a:xfrm>
          <a:prstGeom prst="rect">
            <a:avLst/>
          </a:prstGeom>
          <a:noFill/>
          <a:ln/>
        </p:spPr>
        <p:txBody>
          <a:bodyPr wrap="none" lIns="0" tIns="0" rIns="0" bIns="0" rtlCol="0" anchor="t"/>
          <a:lstStyle/>
          <a:p>
            <a:pPr algn="l" indent="0" marL="0">
              <a:lnSpc>
                <a:spcPts val="3600"/>
              </a:lnSpc>
              <a:buNone/>
            </a:pPr>
            <a:r>
              <a:rPr lang="en-US" sz="2900" dirty="0">
                <a:solidFill>
                  <a:srgbClr val="00002E"/>
                </a:solidFill>
                <a:latin typeface="Nunito Semi Bold" pitchFamily="34" charset="0"/>
                <a:ea typeface="Nunito Semi Bold" pitchFamily="34" charset="-122"/>
                <a:cs typeface="Nunito Semi Bold" pitchFamily="34" charset="-120"/>
              </a:rPr>
              <a:t>Model Selection and Evaluation</a:t>
            </a:r>
            <a:endParaRPr lang="en-US" sz="2900" dirty="0"/>
          </a:p>
        </p:txBody>
      </p:sp>
      <p:pic>
        <p:nvPicPr>
          <p:cNvPr id="3" name="Image 0" descr="preencoded.png">    </p:cNvPr>
          <p:cNvPicPr>
            <a:picLocks noChangeAspect="1"/>
          </p:cNvPicPr>
          <p:nvPr/>
        </p:nvPicPr>
        <p:blipFill>
          <a:blip r:embed="rId1"/>
          <a:stretch>
            <a:fillRect/>
          </a:stretch>
        </p:blipFill>
        <p:spPr>
          <a:xfrm>
            <a:off x="548283" y="1204793"/>
            <a:ext cx="13533834" cy="8074700"/>
          </a:xfrm>
          <a:prstGeom prst="rect">
            <a:avLst/>
          </a:prstGeom>
        </p:spPr>
      </p:pic>
      <p:sp>
        <p:nvSpPr>
          <p:cNvPr id="4" name="Text 1"/>
          <p:cNvSpPr/>
          <p:nvPr/>
        </p:nvSpPr>
        <p:spPr>
          <a:xfrm>
            <a:off x="548283" y="9455706"/>
            <a:ext cx="13533834" cy="250627"/>
          </a:xfrm>
          <a:prstGeom prst="rect">
            <a:avLst/>
          </a:prstGeom>
          <a:noFill/>
          <a:ln/>
        </p:spPr>
        <p:txBody>
          <a:bodyPr wrap="none" lIns="0" tIns="0" rIns="0" bIns="0" rtlCol="0" anchor="t"/>
          <a:lstStyle/>
          <a:p>
            <a:pPr algn="l" indent="0" marL="0">
              <a:lnSpc>
                <a:spcPts val="1950"/>
              </a:lnSpc>
              <a:buNone/>
            </a:pP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838914"/>
            <a:ext cx="8096131"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Model Selection and Evaluation</a:t>
            </a:r>
            <a:endParaRPr lang="en-US" sz="4400" dirty="0"/>
          </a:p>
        </p:txBody>
      </p:sp>
      <p:sp>
        <p:nvSpPr>
          <p:cNvPr id="3" name="Text 1"/>
          <p:cNvSpPr/>
          <p:nvPr/>
        </p:nvSpPr>
        <p:spPr>
          <a:xfrm>
            <a:off x="837724" y="1901904"/>
            <a:ext cx="4505920" cy="563285"/>
          </a:xfrm>
          <a:prstGeom prst="rect">
            <a:avLst/>
          </a:prstGeom>
          <a:noFill/>
          <a:ln/>
        </p:spPr>
        <p:txBody>
          <a:bodyPr wrap="none" lIns="0" tIns="0" rIns="0" bIns="0" rtlCol="0" anchor="t"/>
          <a:lstStyle/>
          <a:p>
            <a:pPr algn="l" indent="0" marL="0">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Trails Summary:</a:t>
            </a:r>
            <a:endParaRPr lang="en-US" sz="3500" dirty="0"/>
          </a:p>
        </p:txBody>
      </p:sp>
      <p:sp>
        <p:nvSpPr>
          <p:cNvPr id="4" name="Text 2"/>
          <p:cNvSpPr/>
          <p:nvPr/>
        </p:nvSpPr>
        <p:spPr>
          <a:xfrm>
            <a:off x="837724" y="2824163"/>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Trial 1—&gt; compared among different binary classification models and filtered on Light GBM model. (all features used)</a:t>
            </a:r>
            <a:endParaRPr lang="en-US" sz="1850" dirty="0"/>
          </a:p>
        </p:txBody>
      </p:sp>
      <p:sp>
        <p:nvSpPr>
          <p:cNvPr id="5" name="Text 3"/>
          <p:cNvSpPr/>
          <p:nvPr/>
        </p:nvSpPr>
        <p:spPr>
          <a:xfrm>
            <a:off x="837724" y="329088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Trial 2—&gt; Used 7 top features with the same models but all models are overfitted.</a:t>
            </a:r>
            <a:endParaRPr lang="en-US" sz="1850" dirty="0"/>
          </a:p>
        </p:txBody>
      </p:sp>
      <p:sp>
        <p:nvSpPr>
          <p:cNvPr id="6" name="Text 4"/>
          <p:cNvSpPr/>
          <p:nvPr/>
        </p:nvSpPr>
        <p:spPr>
          <a:xfrm>
            <a:off x="837724" y="3757613"/>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Trial 3—&gt; Used voting clf model but it is overfitted.</a:t>
            </a:r>
            <a:endParaRPr lang="en-US" sz="1850" dirty="0"/>
          </a:p>
        </p:txBody>
      </p:sp>
      <p:sp>
        <p:nvSpPr>
          <p:cNvPr id="7" name="Text 5"/>
          <p:cNvSpPr/>
          <p:nvPr/>
        </p:nvSpPr>
        <p:spPr>
          <a:xfrm>
            <a:off x="837724" y="422433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Trial 4—&gt; Tried to drop feature by feature and calculate different metrics (Precision, Recall, F1-Score &amp; Accuracy).</a:t>
            </a:r>
            <a:endParaRPr lang="en-US" sz="1850" dirty="0"/>
          </a:p>
        </p:txBody>
      </p:sp>
      <p:sp>
        <p:nvSpPr>
          <p:cNvPr id="8" name="Text 6"/>
          <p:cNvSpPr/>
          <p:nvPr/>
        </p:nvSpPr>
        <p:spPr>
          <a:xfrm>
            <a:off x="837724" y="4966335"/>
            <a:ext cx="4505920" cy="563285"/>
          </a:xfrm>
          <a:prstGeom prst="rect">
            <a:avLst/>
          </a:prstGeom>
          <a:noFill/>
          <a:ln/>
        </p:spPr>
        <p:txBody>
          <a:bodyPr wrap="none" lIns="0" tIns="0" rIns="0" bIns="0" rtlCol="0" anchor="t"/>
          <a:lstStyle/>
          <a:p>
            <a:pPr algn="l" indent="0" marL="0">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Conclusion</a:t>
            </a:r>
            <a:endParaRPr lang="en-US" sz="3500" dirty="0"/>
          </a:p>
        </p:txBody>
      </p:sp>
      <p:sp>
        <p:nvSpPr>
          <p:cNvPr id="9" name="Text 7"/>
          <p:cNvSpPr/>
          <p:nvPr/>
        </p:nvSpPr>
        <p:spPr>
          <a:xfrm>
            <a:off x="837724" y="5888593"/>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The most scores happended with model Light GBM without alchohol feature. </a:t>
            </a:r>
            <a:endParaRPr lang="en-US" sz="1850" dirty="0"/>
          </a:p>
        </p:txBody>
      </p:sp>
      <p:sp>
        <p:nvSpPr>
          <p:cNvPr id="10" name="Text 8"/>
          <p:cNvSpPr/>
          <p:nvPr/>
        </p:nvSpPr>
        <p:spPr>
          <a:xfrm>
            <a:off x="837724" y="635531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By using Random search to get the best parameters of Light GBM the results are attached in next slide.</a:t>
            </a:r>
            <a:endParaRPr lang="en-US" sz="1850" dirty="0"/>
          </a:p>
        </p:txBody>
      </p:sp>
      <p:sp>
        <p:nvSpPr>
          <p:cNvPr id="11" name="Text 9"/>
          <p:cNvSpPr/>
          <p:nvPr/>
        </p:nvSpPr>
        <p:spPr>
          <a:xfrm>
            <a:off x="837724" y="7007543"/>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69463" y="477441"/>
            <a:ext cx="4535924" cy="394454"/>
          </a:xfrm>
          <a:prstGeom prst="rect">
            <a:avLst/>
          </a:prstGeom>
          <a:noFill/>
          <a:ln/>
        </p:spPr>
        <p:txBody>
          <a:bodyPr wrap="none" lIns="0" tIns="0" rIns="0" bIns="0" rtlCol="0" anchor="t"/>
          <a:lstStyle/>
          <a:p>
            <a:pPr algn="l" indent="0" marL="0">
              <a:lnSpc>
                <a:spcPts val="3100"/>
              </a:lnSpc>
              <a:buNone/>
            </a:pPr>
            <a:r>
              <a:rPr lang="en-US" sz="2450" dirty="0">
                <a:solidFill>
                  <a:srgbClr val="00002E"/>
                </a:solidFill>
                <a:latin typeface="Nunito Semi Bold" pitchFamily="34" charset="0"/>
                <a:ea typeface="Nunito Semi Bold" pitchFamily="34" charset="-122"/>
                <a:cs typeface="Nunito Semi Bold" pitchFamily="34" charset="-120"/>
              </a:rPr>
              <a:t>Model Selection and Evaluation</a:t>
            </a:r>
            <a:endParaRPr lang="en-US" sz="2450" dirty="0"/>
          </a:p>
        </p:txBody>
      </p:sp>
      <p:sp>
        <p:nvSpPr>
          <p:cNvPr id="4" name="Text 1"/>
          <p:cNvSpPr/>
          <p:nvPr/>
        </p:nvSpPr>
        <p:spPr>
          <a:xfrm>
            <a:off x="469463" y="1140023"/>
            <a:ext cx="8205073" cy="442555"/>
          </a:xfrm>
          <a:prstGeom prst="rect">
            <a:avLst/>
          </a:prstGeom>
          <a:noFill/>
          <a:ln/>
        </p:spPr>
        <p:txBody>
          <a:bodyPr wrap="none" lIns="0" tIns="0" rIns="0" bIns="0" rtlCol="0" anchor="t"/>
          <a:lstStyle/>
          <a:p>
            <a:pPr algn="ctr" indent="0" marL="0">
              <a:lnSpc>
                <a:spcPts val="3450"/>
              </a:lnSpc>
              <a:buNone/>
            </a:pPr>
            <a:r>
              <a:rPr lang="en-US" sz="3450" dirty="0">
                <a:solidFill>
                  <a:srgbClr val="2D4DF2"/>
                </a:solidFill>
                <a:latin typeface="Nunito Semi Bold" pitchFamily="34" charset="0"/>
                <a:ea typeface="Nunito Semi Bold" pitchFamily="34" charset="-122"/>
                <a:cs typeface="Nunito Semi Bold" pitchFamily="34" charset="-120"/>
              </a:rPr>
              <a:t>74%</a:t>
            </a:r>
            <a:endParaRPr lang="en-US" sz="3450" dirty="0"/>
          </a:p>
        </p:txBody>
      </p:sp>
      <p:sp>
        <p:nvSpPr>
          <p:cNvPr id="5" name="Text 2"/>
          <p:cNvSpPr/>
          <p:nvPr/>
        </p:nvSpPr>
        <p:spPr>
          <a:xfrm>
            <a:off x="3782973" y="1750100"/>
            <a:ext cx="1578054" cy="197168"/>
          </a:xfrm>
          <a:prstGeom prst="rect">
            <a:avLst/>
          </a:prstGeom>
          <a:noFill/>
          <a:ln/>
        </p:spPr>
        <p:txBody>
          <a:bodyPr wrap="none" lIns="0" tIns="0" rIns="0" bIns="0" rtlCol="0" anchor="t"/>
          <a:lstStyle/>
          <a:p>
            <a:pPr algn="ctr" indent="0" marL="0">
              <a:lnSpc>
                <a:spcPts val="1550"/>
              </a:lnSpc>
              <a:buNone/>
            </a:pPr>
            <a:r>
              <a:rPr lang="en-US" sz="1200" dirty="0">
                <a:solidFill>
                  <a:srgbClr val="00002E"/>
                </a:solidFill>
                <a:latin typeface="Nunito Semi Bold" pitchFamily="34" charset="0"/>
                <a:ea typeface="Nunito Semi Bold" pitchFamily="34" charset="-122"/>
                <a:cs typeface="Nunito Semi Bold" pitchFamily="34" charset="-120"/>
              </a:rPr>
              <a:t>Best Model Accuracy</a:t>
            </a:r>
            <a:endParaRPr lang="en-US" sz="1200" dirty="0"/>
          </a:p>
        </p:txBody>
      </p:sp>
      <p:sp>
        <p:nvSpPr>
          <p:cNvPr id="6" name="Text 3"/>
          <p:cNvSpPr/>
          <p:nvPr/>
        </p:nvSpPr>
        <p:spPr>
          <a:xfrm>
            <a:off x="469463" y="2027634"/>
            <a:ext cx="8205073" cy="214670"/>
          </a:xfrm>
          <a:prstGeom prst="rect">
            <a:avLst/>
          </a:prstGeom>
          <a:noFill/>
          <a:ln/>
        </p:spPr>
        <p:txBody>
          <a:bodyPr wrap="none" lIns="0" tIns="0" rIns="0" bIns="0" rtlCol="0" anchor="t"/>
          <a:lstStyle/>
          <a:p>
            <a:pPr algn="ctr" indent="0" marL="0">
              <a:lnSpc>
                <a:spcPts val="1650"/>
              </a:lnSpc>
              <a:buNone/>
            </a:pPr>
            <a:r>
              <a:rPr lang="en-US" sz="1050" dirty="0">
                <a:solidFill>
                  <a:srgbClr val="00002E"/>
                </a:solidFill>
                <a:latin typeface="PT Sans" pitchFamily="34" charset="0"/>
                <a:ea typeface="PT Sans" pitchFamily="34" charset="-122"/>
                <a:cs typeface="PT Sans" pitchFamily="34" charset="-120"/>
              </a:rPr>
              <a:t>LightGBM model without the alcohol consumption feature</a:t>
            </a:r>
            <a:endParaRPr lang="en-US" sz="1050" dirty="0"/>
          </a:p>
        </p:txBody>
      </p:sp>
      <p:sp>
        <p:nvSpPr>
          <p:cNvPr id="7" name="Text 4"/>
          <p:cNvSpPr/>
          <p:nvPr/>
        </p:nvSpPr>
        <p:spPr>
          <a:xfrm>
            <a:off x="469463" y="2711648"/>
            <a:ext cx="8205073" cy="442555"/>
          </a:xfrm>
          <a:prstGeom prst="rect">
            <a:avLst/>
          </a:prstGeom>
          <a:noFill/>
          <a:ln/>
        </p:spPr>
        <p:txBody>
          <a:bodyPr wrap="none" lIns="0" tIns="0" rIns="0" bIns="0" rtlCol="0" anchor="t"/>
          <a:lstStyle/>
          <a:p>
            <a:pPr algn="ctr" indent="0" marL="0">
              <a:lnSpc>
                <a:spcPts val="3450"/>
              </a:lnSpc>
              <a:buNone/>
            </a:pPr>
            <a:r>
              <a:rPr lang="en-US" sz="3450" dirty="0">
                <a:solidFill>
                  <a:srgbClr val="018CE1"/>
                </a:solidFill>
                <a:latin typeface="Nunito Semi Bold" pitchFamily="34" charset="0"/>
                <a:ea typeface="Nunito Semi Bold" pitchFamily="34" charset="-122"/>
                <a:cs typeface="Nunito Semi Bold" pitchFamily="34" charset="-120"/>
              </a:rPr>
              <a:t>0.76</a:t>
            </a:r>
            <a:endParaRPr lang="en-US" sz="3450" dirty="0"/>
          </a:p>
        </p:txBody>
      </p:sp>
      <p:sp>
        <p:nvSpPr>
          <p:cNvPr id="8" name="Text 5"/>
          <p:cNvSpPr/>
          <p:nvPr/>
        </p:nvSpPr>
        <p:spPr>
          <a:xfrm>
            <a:off x="3782973" y="3321725"/>
            <a:ext cx="1578054" cy="197168"/>
          </a:xfrm>
          <a:prstGeom prst="rect">
            <a:avLst/>
          </a:prstGeom>
          <a:noFill/>
          <a:ln/>
        </p:spPr>
        <p:txBody>
          <a:bodyPr wrap="none" lIns="0" tIns="0" rIns="0" bIns="0" rtlCol="0" anchor="t"/>
          <a:lstStyle/>
          <a:p>
            <a:pPr algn="ctr" indent="0" marL="0">
              <a:lnSpc>
                <a:spcPts val="1550"/>
              </a:lnSpc>
              <a:buNone/>
            </a:pPr>
            <a:r>
              <a:rPr lang="en-US" sz="1200" dirty="0">
                <a:solidFill>
                  <a:srgbClr val="00002E"/>
                </a:solidFill>
                <a:latin typeface="Nunito Semi Bold" pitchFamily="34" charset="0"/>
                <a:ea typeface="Nunito Semi Bold" pitchFamily="34" charset="-122"/>
                <a:cs typeface="Nunito Semi Bold" pitchFamily="34" charset="-120"/>
              </a:rPr>
              <a:t>Precision for CVD</a:t>
            </a:r>
            <a:endParaRPr lang="en-US" sz="1200" dirty="0"/>
          </a:p>
        </p:txBody>
      </p:sp>
      <p:sp>
        <p:nvSpPr>
          <p:cNvPr id="9" name="Text 6"/>
          <p:cNvSpPr/>
          <p:nvPr/>
        </p:nvSpPr>
        <p:spPr>
          <a:xfrm>
            <a:off x="469463" y="3599259"/>
            <a:ext cx="8205073" cy="214670"/>
          </a:xfrm>
          <a:prstGeom prst="rect">
            <a:avLst/>
          </a:prstGeom>
          <a:noFill/>
          <a:ln/>
        </p:spPr>
        <p:txBody>
          <a:bodyPr wrap="none" lIns="0" tIns="0" rIns="0" bIns="0" rtlCol="0" anchor="t"/>
          <a:lstStyle/>
          <a:p>
            <a:pPr algn="ctr" indent="0" marL="0">
              <a:lnSpc>
                <a:spcPts val="1650"/>
              </a:lnSpc>
              <a:buNone/>
            </a:pPr>
            <a:r>
              <a:rPr lang="en-US" sz="1050" dirty="0">
                <a:solidFill>
                  <a:srgbClr val="00002E"/>
                </a:solidFill>
                <a:latin typeface="PT Sans" pitchFamily="34" charset="0"/>
                <a:ea typeface="PT Sans" pitchFamily="34" charset="-122"/>
                <a:cs typeface="PT Sans" pitchFamily="34" charset="-120"/>
              </a:rPr>
              <a:t>Ability to correctly identify positive cases</a:t>
            </a:r>
            <a:endParaRPr lang="en-US" sz="1050" dirty="0"/>
          </a:p>
        </p:txBody>
      </p:sp>
      <p:sp>
        <p:nvSpPr>
          <p:cNvPr id="10" name="Text 7"/>
          <p:cNvSpPr/>
          <p:nvPr/>
        </p:nvSpPr>
        <p:spPr>
          <a:xfrm>
            <a:off x="469463" y="4283273"/>
            <a:ext cx="8205073" cy="442555"/>
          </a:xfrm>
          <a:prstGeom prst="rect">
            <a:avLst/>
          </a:prstGeom>
          <a:noFill/>
          <a:ln/>
        </p:spPr>
        <p:txBody>
          <a:bodyPr wrap="none" lIns="0" tIns="0" rIns="0" bIns="0" rtlCol="0" anchor="t"/>
          <a:lstStyle/>
          <a:p>
            <a:pPr algn="ctr" indent="0" marL="0">
              <a:lnSpc>
                <a:spcPts val="3450"/>
              </a:lnSpc>
              <a:buNone/>
            </a:pPr>
            <a:r>
              <a:rPr lang="en-US" sz="3450" dirty="0">
                <a:solidFill>
                  <a:srgbClr val="DA33BF"/>
                </a:solidFill>
                <a:latin typeface="Nunito Semi Bold" pitchFamily="34" charset="0"/>
                <a:ea typeface="Nunito Semi Bold" pitchFamily="34" charset="-122"/>
                <a:cs typeface="Nunito Semi Bold" pitchFamily="34" charset="-120"/>
              </a:rPr>
              <a:t>0.70</a:t>
            </a:r>
            <a:endParaRPr lang="en-US" sz="3450" dirty="0"/>
          </a:p>
        </p:txBody>
      </p:sp>
      <p:sp>
        <p:nvSpPr>
          <p:cNvPr id="11" name="Text 8"/>
          <p:cNvSpPr/>
          <p:nvPr/>
        </p:nvSpPr>
        <p:spPr>
          <a:xfrm>
            <a:off x="3782973" y="4893350"/>
            <a:ext cx="1578054" cy="197168"/>
          </a:xfrm>
          <a:prstGeom prst="rect">
            <a:avLst/>
          </a:prstGeom>
          <a:noFill/>
          <a:ln/>
        </p:spPr>
        <p:txBody>
          <a:bodyPr wrap="none" lIns="0" tIns="0" rIns="0" bIns="0" rtlCol="0" anchor="t"/>
          <a:lstStyle/>
          <a:p>
            <a:pPr algn="ctr" indent="0" marL="0">
              <a:lnSpc>
                <a:spcPts val="1550"/>
              </a:lnSpc>
              <a:buNone/>
            </a:pPr>
            <a:r>
              <a:rPr lang="en-US" sz="1200" dirty="0">
                <a:solidFill>
                  <a:srgbClr val="00002E"/>
                </a:solidFill>
                <a:latin typeface="Nunito Semi Bold" pitchFamily="34" charset="0"/>
                <a:ea typeface="Nunito Semi Bold" pitchFamily="34" charset="-122"/>
                <a:cs typeface="Nunito Semi Bold" pitchFamily="34" charset="-120"/>
              </a:rPr>
              <a:t>Recall for CVD</a:t>
            </a:r>
            <a:endParaRPr lang="en-US" sz="1200" dirty="0"/>
          </a:p>
        </p:txBody>
      </p:sp>
      <p:sp>
        <p:nvSpPr>
          <p:cNvPr id="12" name="Text 9"/>
          <p:cNvSpPr/>
          <p:nvPr/>
        </p:nvSpPr>
        <p:spPr>
          <a:xfrm>
            <a:off x="469463" y="5170884"/>
            <a:ext cx="8205073" cy="214670"/>
          </a:xfrm>
          <a:prstGeom prst="rect">
            <a:avLst/>
          </a:prstGeom>
          <a:noFill/>
          <a:ln/>
        </p:spPr>
        <p:txBody>
          <a:bodyPr wrap="none" lIns="0" tIns="0" rIns="0" bIns="0" rtlCol="0" anchor="t"/>
          <a:lstStyle/>
          <a:p>
            <a:pPr algn="ctr" indent="0" marL="0">
              <a:lnSpc>
                <a:spcPts val="1650"/>
              </a:lnSpc>
              <a:buNone/>
            </a:pPr>
            <a:r>
              <a:rPr lang="en-US" sz="1050" dirty="0">
                <a:solidFill>
                  <a:srgbClr val="00002E"/>
                </a:solidFill>
                <a:latin typeface="PT Sans" pitchFamily="34" charset="0"/>
                <a:ea typeface="PT Sans" pitchFamily="34" charset="-122"/>
                <a:cs typeface="PT Sans" pitchFamily="34" charset="-120"/>
              </a:rPr>
              <a:t>Proportion of actual positives correctly identified</a:t>
            </a:r>
            <a:endParaRPr lang="en-US" sz="1050" dirty="0"/>
          </a:p>
        </p:txBody>
      </p:sp>
      <p:sp>
        <p:nvSpPr>
          <p:cNvPr id="13" name="Text 10"/>
          <p:cNvSpPr/>
          <p:nvPr/>
        </p:nvSpPr>
        <p:spPr>
          <a:xfrm>
            <a:off x="469463" y="5854898"/>
            <a:ext cx="8205073" cy="442555"/>
          </a:xfrm>
          <a:prstGeom prst="rect">
            <a:avLst/>
          </a:prstGeom>
          <a:noFill/>
          <a:ln/>
        </p:spPr>
        <p:txBody>
          <a:bodyPr wrap="none" lIns="0" tIns="0" rIns="0" bIns="0" rtlCol="0" anchor="t"/>
          <a:lstStyle/>
          <a:p>
            <a:pPr algn="ctr" indent="0" marL="0">
              <a:lnSpc>
                <a:spcPts val="3450"/>
              </a:lnSpc>
              <a:buNone/>
            </a:pPr>
            <a:r>
              <a:rPr lang="en-US" sz="3450" dirty="0">
                <a:solidFill>
                  <a:srgbClr val="2D4DF2"/>
                </a:solidFill>
                <a:latin typeface="Nunito Semi Bold" pitchFamily="34" charset="0"/>
                <a:ea typeface="Nunito Semi Bold" pitchFamily="34" charset="-122"/>
                <a:cs typeface="Nunito Semi Bold" pitchFamily="34" charset="-120"/>
              </a:rPr>
              <a:t>0.73</a:t>
            </a:r>
            <a:endParaRPr lang="en-US" sz="3450" dirty="0"/>
          </a:p>
        </p:txBody>
      </p:sp>
      <p:sp>
        <p:nvSpPr>
          <p:cNvPr id="14" name="Text 11"/>
          <p:cNvSpPr/>
          <p:nvPr/>
        </p:nvSpPr>
        <p:spPr>
          <a:xfrm>
            <a:off x="3782973" y="6464975"/>
            <a:ext cx="1578054" cy="197168"/>
          </a:xfrm>
          <a:prstGeom prst="rect">
            <a:avLst/>
          </a:prstGeom>
          <a:noFill/>
          <a:ln/>
        </p:spPr>
        <p:txBody>
          <a:bodyPr wrap="none" lIns="0" tIns="0" rIns="0" bIns="0" rtlCol="0" anchor="t"/>
          <a:lstStyle/>
          <a:p>
            <a:pPr algn="ctr" indent="0" marL="0">
              <a:lnSpc>
                <a:spcPts val="1550"/>
              </a:lnSpc>
              <a:buNone/>
            </a:pPr>
            <a:r>
              <a:rPr lang="en-US" sz="1200" dirty="0">
                <a:solidFill>
                  <a:srgbClr val="00002E"/>
                </a:solidFill>
                <a:latin typeface="Nunito Semi Bold" pitchFamily="34" charset="0"/>
                <a:ea typeface="Nunito Semi Bold" pitchFamily="34" charset="-122"/>
                <a:cs typeface="Nunito Semi Bold" pitchFamily="34" charset="-120"/>
              </a:rPr>
              <a:t>F1 Score</a:t>
            </a:r>
            <a:endParaRPr lang="en-US" sz="1200" dirty="0"/>
          </a:p>
        </p:txBody>
      </p:sp>
      <p:sp>
        <p:nvSpPr>
          <p:cNvPr id="15" name="Text 12"/>
          <p:cNvSpPr/>
          <p:nvPr/>
        </p:nvSpPr>
        <p:spPr>
          <a:xfrm>
            <a:off x="469463" y="6742509"/>
            <a:ext cx="8205073" cy="214670"/>
          </a:xfrm>
          <a:prstGeom prst="rect">
            <a:avLst/>
          </a:prstGeom>
          <a:noFill/>
          <a:ln/>
        </p:spPr>
        <p:txBody>
          <a:bodyPr wrap="none" lIns="0" tIns="0" rIns="0" bIns="0" rtlCol="0" anchor="t"/>
          <a:lstStyle/>
          <a:p>
            <a:pPr algn="ctr" indent="0" marL="0">
              <a:lnSpc>
                <a:spcPts val="1650"/>
              </a:lnSpc>
              <a:buNone/>
            </a:pPr>
            <a:r>
              <a:rPr lang="en-US" sz="1050" dirty="0">
                <a:solidFill>
                  <a:srgbClr val="00002E"/>
                </a:solidFill>
                <a:latin typeface="PT Sans" pitchFamily="34" charset="0"/>
                <a:ea typeface="PT Sans" pitchFamily="34" charset="-122"/>
                <a:cs typeface="PT Sans" pitchFamily="34" charset="-120"/>
              </a:rPr>
              <a:t>Harmonic mean of precision and recall</a:t>
            </a:r>
            <a:endParaRPr lang="en-US" sz="1050" dirty="0"/>
          </a:p>
        </p:txBody>
      </p:sp>
      <p:sp>
        <p:nvSpPr>
          <p:cNvPr id="16" name="Text 13"/>
          <p:cNvSpPr/>
          <p:nvPr/>
        </p:nvSpPr>
        <p:spPr>
          <a:xfrm>
            <a:off x="469463" y="7108031"/>
            <a:ext cx="8205073" cy="644009"/>
          </a:xfrm>
          <a:prstGeom prst="rect">
            <a:avLst/>
          </a:prstGeom>
          <a:noFill/>
          <a:ln/>
        </p:spPr>
        <p:txBody>
          <a:bodyPr wrap="square" lIns="0" tIns="0" rIns="0" bIns="0" rtlCol="0" anchor="t"/>
          <a:lstStyle/>
          <a:p>
            <a:pPr algn="l" indent="0" marL="0">
              <a:lnSpc>
                <a:spcPts val="1650"/>
              </a:lnSpc>
              <a:buNone/>
            </a:pPr>
            <a:r>
              <a:rPr lang="en-US" sz="1050" dirty="0">
                <a:solidFill>
                  <a:srgbClr val="00002E"/>
                </a:solidFill>
                <a:latin typeface="PT Sans" pitchFamily="34" charset="0"/>
                <a:ea typeface="PT Sans" pitchFamily="34" charset="-122"/>
                <a:cs typeface="PT Sans" pitchFamily="34" charset="-120"/>
              </a:rPr>
              <a:t>Multiple classification models were evaluated including Logistic Regression, Random Forest, Gradient Boosting, XGBoost, LightGBM, Naive Bayes, SVM, and Decision Tree. After extensive testing and parameter tuning using RandomizedSearchCV, the LightGBM model without the alcohol consumption feature was selected as the best performer with an F1 score of 0.73.</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16192"/>
          </a:xfrm>
          <a:prstGeom prst="rect">
            <a:avLst/>
          </a:prstGeom>
        </p:spPr>
      </p:pic>
      <p:sp>
        <p:nvSpPr>
          <p:cNvPr id="3" name="Text 0"/>
          <p:cNvSpPr/>
          <p:nvPr/>
        </p:nvSpPr>
        <p:spPr>
          <a:xfrm>
            <a:off x="536496" y="2339102"/>
            <a:ext cx="5334357" cy="450890"/>
          </a:xfrm>
          <a:prstGeom prst="rect">
            <a:avLst/>
          </a:prstGeom>
          <a:noFill/>
          <a:ln/>
        </p:spPr>
        <p:txBody>
          <a:bodyPr wrap="none" lIns="0" tIns="0" rIns="0" bIns="0" rtlCol="0" anchor="t"/>
          <a:lstStyle/>
          <a:p>
            <a:pPr algn="l" indent="0" marL="0">
              <a:lnSpc>
                <a:spcPts val="3550"/>
              </a:lnSpc>
              <a:buNone/>
            </a:pPr>
            <a:r>
              <a:rPr lang="en-US" sz="2800" dirty="0">
                <a:solidFill>
                  <a:srgbClr val="00002E"/>
                </a:solidFill>
                <a:latin typeface="Nunito Semi Bold" pitchFamily="34" charset="0"/>
                <a:ea typeface="Nunito Semi Bold" pitchFamily="34" charset="-122"/>
                <a:cs typeface="Nunito Semi Bold" pitchFamily="34" charset="-120"/>
              </a:rPr>
              <a:t>Model Tracking and Deployment</a:t>
            </a:r>
            <a:endParaRPr lang="en-US" sz="2800" dirty="0"/>
          </a:p>
        </p:txBody>
      </p:sp>
      <p:sp>
        <p:nvSpPr>
          <p:cNvPr id="4" name="Shape 1"/>
          <p:cNvSpPr/>
          <p:nvPr/>
        </p:nvSpPr>
        <p:spPr>
          <a:xfrm>
            <a:off x="536496" y="6385560"/>
            <a:ext cx="13557409" cy="22860"/>
          </a:xfrm>
          <a:prstGeom prst="roundRect">
            <a:avLst>
              <a:gd name="adj" fmla="val 1005916"/>
            </a:avLst>
          </a:prstGeom>
          <a:solidFill>
            <a:srgbClr val="000000">
              <a:alpha val="8000"/>
            </a:srgbClr>
          </a:solidFill>
          <a:ln/>
        </p:spPr>
      </p:sp>
      <p:sp>
        <p:nvSpPr>
          <p:cNvPr id="5" name="Shape 2"/>
          <p:cNvSpPr/>
          <p:nvPr/>
        </p:nvSpPr>
        <p:spPr>
          <a:xfrm>
            <a:off x="3875961" y="5925800"/>
            <a:ext cx="22860" cy="459819"/>
          </a:xfrm>
          <a:prstGeom prst="roundRect">
            <a:avLst>
              <a:gd name="adj" fmla="val 1005916"/>
            </a:avLst>
          </a:prstGeom>
          <a:solidFill>
            <a:srgbClr val="2D4DF2"/>
          </a:solidFill>
          <a:ln/>
        </p:spPr>
      </p:sp>
      <p:sp>
        <p:nvSpPr>
          <p:cNvPr id="6" name="Shape 3"/>
          <p:cNvSpPr/>
          <p:nvPr/>
        </p:nvSpPr>
        <p:spPr>
          <a:xfrm>
            <a:off x="3714988" y="6213098"/>
            <a:ext cx="344924" cy="344924"/>
          </a:xfrm>
          <a:prstGeom prst="roundRect">
            <a:avLst>
              <a:gd name="adj" fmla="val 66668"/>
            </a:avLst>
          </a:prstGeom>
          <a:solidFill>
            <a:srgbClr val="F3F3FF"/>
          </a:solidFill>
          <a:ln w="15240">
            <a:solidFill>
              <a:srgbClr val="2D4DF2"/>
            </a:solidFill>
            <a:prstDash val="solid"/>
          </a:ln>
        </p:spPr>
      </p:sp>
      <p:pic>
        <p:nvPicPr>
          <p:cNvPr id="7" name="Image 1" descr="preencoded.png">    </p:cNvPr>
          <p:cNvPicPr>
            <a:picLocks noChangeAspect="1"/>
          </p:cNvPicPr>
          <p:nvPr/>
        </p:nvPicPr>
        <p:blipFill>
          <a:blip r:embed="rId2"/>
          <a:stretch>
            <a:fillRect/>
          </a:stretch>
        </p:blipFill>
        <p:spPr>
          <a:xfrm>
            <a:off x="3779222" y="6250245"/>
            <a:ext cx="216337" cy="270510"/>
          </a:xfrm>
          <a:prstGeom prst="rect">
            <a:avLst/>
          </a:prstGeom>
        </p:spPr>
      </p:pic>
      <p:sp>
        <p:nvSpPr>
          <p:cNvPr id="8" name="Text 4"/>
          <p:cNvSpPr/>
          <p:nvPr/>
        </p:nvSpPr>
        <p:spPr>
          <a:xfrm>
            <a:off x="2985730" y="3053953"/>
            <a:ext cx="1803440" cy="225385"/>
          </a:xfrm>
          <a:prstGeom prst="rect">
            <a:avLst/>
          </a:prstGeom>
          <a:noFill/>
          <a:ln/>
        </p:spPr>
        <p:txBody>
          <a:bodyPr wrap="none" lIns="0" tIns="0" rIns="0" bIns="0" rtlCol="0" anchor="t"/>
          <a:lstStyle/>
          <a:p>
            <a:pPr algn="ctr" indent="0" marL="0">
              <a:lnSpc>
                <a:spcPts val="1750"/>
              </a:lnSpc>
              <a:buNone/>
            </a:pPr>
            <a:r>
              <a:rPr lang="en-US" sz="1400" dirty="0">
                <a:solidFill>
                  <a:srgbClr val="00002E"/>
                </a:solidFill>
                <a:latin typeface="Nunito Semi Bold" pitchFamily="34" charset="0"/>
                <a:ea typeface="Nunito Semi Bold" pitchFamily="34" charset="-122"/>
                <a:cs typeface="Nunito Semi Bold" pitchFamily="34" charset="-120"/>
              </a:rPr>
              <a:t>MLflow Integration</a:t>
            </a:r>
            <a:endParaRPr lang="en-US" sz="1400" dirty="0"/>
          </a:p>
        </p:txBody>
      </p:sp>
      <p:sp>
        <p:nvSpPr>
          <p:cNvPr id="9" name="Text 5"/>
          <p:cNvSpPr/>
          <p:nvPr/>
        </p:nvSpPr>
        <p:spPr>
          <a:xfrm>
            <a:off x="689729" y="3371255"/>
            <a:ext cx="6395561" cy="490538"/>
          </a:xfrm>
          <a:prstGeom prst="rect">
            <a:avLst/>
          </a:prstGeom>
          <a:noFill/>
          <a:ln/>
        </p:spPr>
        <p:txBody>
          <a:bodyPr wrap="square" lIns="0" tIns="0" rIns="0" bIns="0" rtlCol="0" anchor="t"/>
          <a:lstStyle/>
          <a:p>
            <a:pPr algn="ctr" indent="0" marL="0">
              <a:lnSpc>
                <a:spcPts val="1900"/>
              </a:lnSpc>
              <a:buNone/>
            </a:pPr>
            <a:r>
              <a:rPr lang="en-US" sz="1200" dirty="0">
                <a:solidFill>
                  <a:srgbClr val="00002E"/>
                </a:solidFill>
                <a:latin typeface="PT Sans" pitchFamily="34" charset="0"/>
                <a:ea typeface="PT Sans" pitchFamily="34" charset="-122"/>
                <a:cs typeface="PT Sans" pitchFamily="34" charset="-120"/>
              </a:rPr>
              <a:t>MLflow was implemented to track model performance, parameters, and metrics across all experiments, enabling better reproducibility and comparison.</a:t>
            </a:r>
            <a:endParaRPr lang="en-US" sz="1200" dirty="0"/>
          </a:p>
        </p:txBody>
      </p:sp>
      <p:pic>
        <p:nvPicPr>
          <p:cNvPr id="10" name="Image 2" descr="preencoded.png">    </p:cNvPr>
          <p:cNvPicPr>
            <a:picLocks noChangeAspect="1"/>
          </p:cNvPicPr>
          <p:nvPr/>
        </p:nvPicPr>
        <p:blipFill>
          <a:blip r:embed="rId3"/>
          <a:stretch>
            <a:fillRect/>
          </a:stretch>
        </p:blipFill>
        <p:spPr>
          <a:xfrm>
            <a:off x="2308384" y="4034195"/>
            <a:ext cx="3158133" cy="1320522"/>
          </a:xfrm>
          <a:prstGeom prst="rect">
            <a:avLst/>
          </a:prstGeom>
        </p:spPr>
      </p:pic>
      <p:sp>
        <p:nvSpPr>
          <p:cNvPr id="11" name="Text 6"/>
          <p:cNvSpPr/>
          <p:nvPr/>
        </p:nvSpPr>
        <p:spPr>
          <a:xfrm>
            <a:off x="689729" y="5527119"/>
            <a:ext cx="6395561" cy="245269"/>
          </a:xfrm>
          <a:prstGeom prst="rect">
            <a:avLst/>
          </a:prstGeom>
          <a:noFill/>
          <a:ln/>
        </p:spPr>
        <p:txBody>
          <a:bodyPr wrap="none" lIns="0" tIns="0" rIns="0" bIns="0" rtlCol="0" anchor="t"/>
          <a:lstStyle/>
          <a:p>
            <a:pPr algn="ctr" indent="0" marL="0">
              <a:lnSpc>
                <a:spcPts val="1900"/>
              </a:lnSpc>
              <a:buNone/>
            </a:pPr>
            <a:endParaRPr lang="en-US" sz="1200" dirty="0"/>
          </a:p>
        </p:txBody>
      </p:sp>
      <p:sp>
        <p:nvSpPr>
          <p:cNvPr id="12" name="Shape 7"/>
          <p:cNvSpPr/>
          <p:nvPr/>
        </p:nvSpPr>
        <p:spPr>
          <a:xfrm>
            <a:off x="7303532" y="6385500"/>
            <a:ext cx="22860" cy="459819"/>
          </a:xfrm>
          <a:prstGeom prst="roundRect">
            <a:avLst>
              <a:gd name="adj" fmla="val 1005916"/>
            </a:avLst>
          </a:prstGeom>
          <a:solidFill>
            <a:srgbClr val="018CE1"/>
          </a:solidFill>
          <a:ln/>
        </p:spPr>
      </p:sp>
      <p:sp>
        <p:nvSpPr>
          <p:cNvPr id="13" name="Shape 8"/>
          <p:cNvSpPr/>
          <p:nvPr/>
        </p:nvSpPr>
        <p:spPr>
          <a:xfrm>
            <a:off x="7142559" y="6213098"/>
            <a:ext cx="344924" cy="344924"/>
          </a:xfrm>
          <a:prstGeom prst="roundRect">
            <a:avLst>
              <a:gd name="adj" fmla="val 66668"/>
            </a:avLst>
          </a:prstGeom>
          <a:solidFill>
            <a:srgbClr val="F3F3FF"/>
          </a:solidFill>
          <a:ln w="15240">
            <a:solidFill>
              <a:srgbClr val="018CE1"/>
            </a:solidFill>
            <a:prstDash val="solid"/>
          </a:ln>
        </p:spPr>
      </p:sp>
      <p:pic>
        <p:nvPicPr>
          <p:cNvPr id="14" name="Image 3" descr="preencoded.png">    </p:cNvPr>
          <p:cNvPicPr>
            <a:picLocks noChangeAspect="1"/>
          </p:cNvPicPr>
          <p:nvPr/>
        </p:nvPicPr>
        <p:blipFill>
          <a:blip r:embed="rId4"/>
          <a:stretch>
            <a:fillRect/>
          </a:stretch>
        </p:blipFill>
        <p:spPr>
          <a:xfrm>
            <a:off x="7206794" y="6250245"/>
            <a:ext cx="216337" cy="270510"/>
          </a:xfrm>
          <a:prstGeom prst="rect">
            <a:avLst/>
          </a:prstGeom>
        </p:spPr>
      </p:pic>
      <p:sp>
        <p:nvSpPr>
          <p:cNvPr id="15" name="Text 9"/>
          <p:cNvSpPr/>
          <p:nvPr/>
        </p:nvSpPr>
        <p:spPr>
          <a:xfrm>
            <a:off x="6413421" y="6998732"/>
            <a:ext cx="1803440" cy="225385"/>
          </a:xfrm>
          <a:prstGeom prst="rect">
            <a:avLst/>
          </a:prstGeom>
          <a:noFill/>
          <a:ln/>
        </p:spPr>
        <p:txBody>
          <a:bodyPr wrap="none" lIns="0" tIns="0" rIns="0" bIns="0" rtlCol="0" anchor="t"/>
          <a:lstStyle/>
          <a:p>
            <a:pPr algn="ctr" indent="0" marL="0">
              <a:lnSpc>
                <a:spcPts val="1750"/>
              </a:lnSpc>
              <a:buNone/>
            </a:pPr>
            <a:r>
              <a:rPr lang="en-US" sz="1400" dirty="0">
                <a:solidFill>
                  <a:srgbClr val="00002E"/>
                </a:solidFill>
                <a:latin typeface="Nunito Semi Bold" pitchFamily="34" charset="0"/>
                <a:ea typeface="Nunito Semi Bold" pitchFamily="34" charset="-122"/>
                <a:cs typeface="Nunito Semi Bold" pitchFamily="34" charset="-120"/>
              </a:rPr>
              <a:t>Model Serialization</a:t>
            </a:r>
            <a:endParaRPr lang="en-US" sz="1400" dirty="0"/>
          </a:p>
        </p:txBody>
      </p:sp>
      <p:sp>
        <p:nvSpPr>
          <p:cNvPr id="16" name="Text 10"/>
          <p:cNvSpPr/>
          <p:nvPr/>
        </p:nvSpPr>
        <p:spPr>
          <a:xfrm>
            <a:off x="4117300" y="7316033"/>
            <a:ext cx="6395680" cy="490538"/>
          </a:xfrm>
          <a:prstGeom prst="rect">
            <a:avLst/>
          </a:prstGeom>
          <a:noFill/>
          <a:ln/>
        </p:spPr>
        <p:txBody>
          <a:bodyPr wrap="square" lIns="0" tIns="0" rIns="0" bIns="0" rtlCol="0" anchor="t"/>
          <a:lstStyle/>
          <a:p>
            <a:pPr algn="ctr" indent="0" marL="0">
              <a:lnSpc>
                <a:spcPts val="1900"/>
              </a:lnSpc>
              <a:buNone/>
            </a:pPr>
            <a:r>
              <a:rPr lang="en-US" sz="1200" dirty="0">
                <a:solidFill>
                  <a:srgbClr val="00002E"/>
                </a:solidFill>
                <a:latin typeface="PT Sans" pitchFamily="34" charset="0"/>
                <a:ea typeface="PT Sans" pitchFamily="34" charset="-122"/>
                <a:cs typeface="PT Sans" pitchFamily="34" charset="-120"/>
              </a:rPr>
              <a:t>The best performing LightGBM model and standardization parameters were serialized as PKL files for deployment.</a:t>
            </a:r>
            <a:endParaRPr lang="en-US" sz="1200" dirty="0"/>
          </a:p>
        </p:txBody>
      </p:sp>
      <p:sp>
        <p:nvSpPr>
          <p:cNvPr id="17" name="Shape 11"/>
          <p:cNvSpPr/>
          <p:nvPr/>
        </p:nvSpPr>
        <p:spPr>
          <a:xfrm>
            <a:off x="10731222" y="5925800"/>
            <a:ext cx="22860" cy="459819"/>
          </a:xfrm>
          <a:prstGeom prst="roundRect">
            <a:avLst>
              <a:gd name="adj" fmla="val 1005916"/>
            </a:avLst>
          </a:prstGeom>
          <a:solidFill>
            <a:srgbClr val="DA33BF"/>
          </a:solidFill>
          <a:ln/>
        </p:spPr>
      </p:sp>
      <p:sp>
        <p:nvSpPr>
          <p:cNvPr id="18" name="Shape 12"/>
          <p:cNvSpPr/>
          <p:nvPr/>
        </p:nvSpPr>
        <p:spPr>
          <a:xfrm>
            <a:off x="10570250" y="6213098"/>
            <a:ext cx="344924" cy="344924"/>
          </a:xfrm>
          <a:prstGeom prst="roundRect">
            <a:avLst>
              <a:gd name="adj" fmla="val 66668"/>
            </a:avLst>
          </a:prstGeom>
          <a:solidFill>
            <a:srgbClr val="F3F3FF"/>
          </a:solidFill>
          <a:ln w="15240">
            <a:solidFill>
              <a:srgbClr val="DA33BF"/>
            </a:solidFill>
            <a:prstDash val="solid"/>
          </a:ln>
        </p:spPr>
      </p:sp>
      <p:pic>
        <p:nvPicPr>
          <p:cNvPr id="19" name="Image 4" descr="preencoded.png">    </p:cNvPr>
          <p:cNvPicPr>
            <a:picLocks noChangeAspect="1"/>
          </p:cNvPicPr>
          <p:nvPr/>
        </p:nvPicPr>
        <p:blipFill>
          <a:blip r:embed="rId5"/>
          <a:stretch>
            <a:fillRect/>
          </a:stretch>
        </p:blipFill>
        <p:spPr>
          <a:xfrm>
            <a:off x="10634484" y="6250245"/>
            <a:ext cx="216337" cy="270510"/>
          </a:xfrm>
          <a:prstGeom prst="rect">
            <a:avLst/>
          </a:prstGeom>
        </p:spPr>
      </p:pic>
      <p:sp>
        <p:nvSpPr>
          <p:cNvPr id="20" name="Text 13"/>
          <p:cNvSpPr/>
          <p:nvPr/>
        </p:nvSpPr>
        <p:spPr>
          <a:xfrm>
            <a:off x="9841111" y="3019901"/>
            <a:ext cx="1803440" cy="225385"/>
          </a:xfrm>
          <a:prstGeom prst="rect">
            <a:avLst/>
          </a:prstGeom>
          <a:noFill/>
          <a:ln/>
        </p:spPr>
        <p:txBody>
          <a:bodyPr wrap="none" lIns="0" tIns="0" rIns="0" bIns="0" rtlCol="0" anchor="t"/>
          <a:lstStyle/>
          <a:p>
            <a:pPr algn="ctr" indent="0" marL="0">
              <a:lnSpc>
                <a:spcPts val="1750"/>
              </a:lnSpc>
              <a:buNone/>
            </a:pPr>
            <a:r>
              <a:rPr lang="en-US" sz="1400" dirty="0">
                <a:solidFill>
                  <a:srgbClr val="00002E"/>
                </a:solidFill>
                <a:latin typeface="Nunito Semi Bold" pitchFamily="34" charset="0"/>
                <a:ea typeface="Nunito Semi Bold" pitchFamily="34" charset="-122"/>
                <a:cs typeface="Nunito Semi Bold" pitchFamily="34" charset="-120"/>
              </a:rPr>
              <a:t>Streamlit Application</a:t>
            </a:r>
            <a:endParaRPr lang="en-US" sz="1400" dirty="0"/>
          </a:p>
        </p:txBody>
      </p:sp>
      <p:sp>
        <p:nvSpPr>
          <p:cNvPr id="21" name="Text 14"/>
          <p:cNvSpPr/>
          <p:nvPr/>
        </p:nvSpPr>
        <p:spPr>
          <a:xfrm>
            <a:off x="7544991" y="3337203"/>
            <a:ext cx="6395680" cy="490538"/>
          </a:xfrm>
          <a:prstGeom prst="rect">
            <a:avLst/>
          </a:prstGeom>
          <a:noFill/>
          <a:ln/>
        </p:spPr>
        <p:txBody>
          <a:bodyPr wrap="square" lIns="0" tIns="0" rIns="0" bIns="0" rtlCol="0" anchor="t"/>
          <a:lstStyle/>
          <a:p>
            <a:pPr algn="ctr" indent="0" marL="0">
              <a:lnSpc>
                <a:spcPts val="1900"/>
              </a:lnSpc>
              <a:buNone/>
            </a:pPr>
            <a:r>
              <a:rPr lang="en-US" sz="1200" dirty="0">
                <a:solidFill>
                  <a:srgbClr val="00002E"/>
                </a:solidFill>
                <a:latin typeface="PT Sans" pitchFamily="34" charset="0"/>
                <a:ea typeface="PT Sans" pitchFamily="34" charset="-122"/>
                <a:cs typeface="PT Sans" pitchFamily="34" charset="-120"/>
              </a:rPr>
              <a:t>A user-friendly web interface was created using Streamlit, allowing healthcare professionals to input patient data and receive cardiovascular risk predictions.</a:t>
            </a:r>
            <a:endParaRPr lang="en-US" sz="1200" dirty="0"/>
          </a:p>
        </p:txBody>
      </p:sp>
      <p:pic>
        <p:nvPicPr>
          <p:cNvPr id="22" name="Image 5" descr="preencoded.png">    </p:cNvPr>
          <p:cNvPicPr>
            <a:picLocks noChangeAspect="1"/>
          </p:cNvPicPr>
          <p:nvPr/>
        </p:nvPicPr>
        <p:blipFill>
          <a:blip r:embed="rId6"/>
          <a:stretch>
            <a:fillRect/>
          </a:stretch>
        </p:blipFill>
        <p:spPr>
          <a:xfrm>
            <a:off x="9304020" y="4000143"/>
            <a:ext cx="2877622" cy="1354574"/>
          </a:xfrm>
          <a:prstGeom prst="rect">
            <a:avLst/>
          </a:prstGeom>
        </p:spPr>
      </p:pic>
      <p:sp>
        <p:nvSpPr>
          <p:cNvPr id="23" name="Text 15"/>
          <p:cNvSpPr/>
          <p:nvPr/>
        </p:nvSpPr>
        <p:spPr>
          <a:xfrm>
            <a:off x="7544991" y="5527119"/>
            <a:ext cx="6395680" cy="245269"/>
          </a:xfrm>
          <a:prstGeom prst="rect">
            <a:avLst/>
          </a:prstGeom>
          <a:noFill/>
          <a:ln/>
        </p:spPr>
        <p:txBody>
          <a:bodyPr wrap="none" lIns="0" tIns="0" rIns="0" bIns="0" rtlCol="0" anchor="t"/>
          <a:lstStyle/>
          <a:p>
            <a:pPr algn="ctr" indent="0" marL="0">
              <a:lnSpc>
                <a:spcPts val="1900"/>
              </a:lnSpc>
              <a:buNone/>
            </a:pP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2900482"/>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Demployment Demo</a:t>
            </a:r>
            <a:endParaRPr lang="en-US" sz="4400" dirty="0"/>
          </a:p>
        </p:txBody>
      </p:sp>
      <p:pic>
        <p:nvPicPr>
          <p:cNvPr id="3" name="Image 0" descr="preencoded.png">
            <a:hlinkClick r:id="rId2" tooltip=""/>
          </p:cNvPr>
          <p:cNvPicPr>
            <a:picLocks noChangeAspect="1"/>
          </p:cNvPicPr>
          <p:nvPr/>
        </p:nvPicPr>
        <p:blipFill>
          <a:blip r:embed="rId1"/>
          <a:stretch>
            <a:fillRect/>
          </a:stretch>
        </p:blipFill>
        <p:spPr>
          <a:xfrm>
            <a:off x="837724" y="4083248"/>
            <a:ext cx="12954952" cy="12458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54142" y="592574"/>
            <a:ext cx="6556653" cy="633651"/>
          </a:xfrm>
          <a:prstGeom prst="rect">
            <a:avLst/>
          </a:prstGeom>
          <a:noFill/>
          <a:ln/>
        </p:spPr>
        <p:txBody>
          <a:bodyPr wrap="none" lIns="0" tIns="0" rIns="0" bIns="0" rtlCol="0" anchor="t"/>
          <a:lstStyle/>
          <a:p>
            <a:pPr algn="l" indent="0" marL="0">
              <a:lnSpc>
                <a:spcPts val="4950"/>
              </a:lnSpc>
              <a:buNone/>
            </a:pPr>
            <a:r>
              <a:rPr lang="en-US" sz="3950" dirty="0">
                <a:solidFill>
                  <a:srgbClr val="00002E"/>
                </a:solidFill>
                <a:latin typeface="Nunito Semi Bold" pitchFamily="34" charset="0"/>
                <a:ea typeface="Nunito Semi Bold" pitchFamily="34" charset="-122"/>
                <a:cs typeface="Nunito Semi Bold" pitchFamily="34" charset="-120"/>
              </a:rPr>
              <a:t>Conclusion and Future Work</a:t>
            </a:r>
            <a:endParaRPr lang="en-US" sz="3950" dirty="0"/>
          </a:p>
        </p:txBody>
      </p:sp>
      <p:pic>
        <p:nvPicPr>
          <p:cNvPr id="3" name="Image 0" descr="preencoded.png">    </p:cNvPr>
          <p:cNvPicPr>
            <a:picLocks noChangeAspect="1"/>
          </p:cNvPicPr>
          <p:nvPr/>
        </p:nvPicPr>
        <p:blipFill>
          <a:blip r:embed="rId1"/>
          <a:stretch>
            <a:fillRect/>
          </a:stretch>
        </p:blipFill>
        <p:spPr>
          <a:xfrm>
            <a:off x="2952036" y="1657112"/>
            <a:ext cx="2165033" cy="1221581"/>
          </a:xfrm>
          <a:prstGeom prst="rect">
            <a:avLst/>
          </a:prstGeom>
        </p:spPr>
      </p:pic>
      <p:pic>
        <p:nvPicPr>
          <p:cNvPr id="4" name="Image 1" descr="preencoded.png">    </p:cNvPr>
          <p:cNvPicPr>
            <a:picLocks noChangeAspect="1"/>
          </p:cNvPicPr>
          <p:nvPr/>
        </p:nvPicPr>
        <p:blipFill>
          <a:blip r:embed="rId2"/>
          <a:stretch>
            <a:fillRect/>
          </a:stretch>
        </p:blipFill>
        <p:spPr>
          <a:xfrm>
            <a:off x="3882985" y="2229326"/>
            <a:ext cx="303014" cy="378738"/>
          </a:xfrm>
          <a:prstGeom prst="rect">
            <a:avLst/>
          </a:prstGeom>
        </p:spPr>
      </p:pic>
      <p:sp>
        <p:nvSpPr>
          <p:cNvPr id="5" name="Text 1"/>
          <p:cNvSpPr/>
          <p:nvPr/>
        </p:nvSpPr>
        <p:spPr>
          <a:xfrm>
            <a:off x="5332452" y="1872496"/>
            <a:ext cx="2535079" cy="316825"/>
          </a:xfrm>
          <a:prstGeom prst="rect">
            <a:avLst/>
          </a:prstGeom>
          <a:noFill/>
          <a:ln/>
        </p:spPr>
        <p:txBody>
          <a:bodyPr wrap="none" lIns="0" tIns="0" rIns="0" bIns="0" rtlCol="0" anchor="t"/>
          <a:lstStyle/>
          <a:p>
            <a:pPr algn="l" indent="0" marL="0">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Accurate Prediction</a:t>
            </a:r>
            <a:endParaRPr lang="en-US" sz="1950" dirty="0"/>
          </a:p>
        </p:txBody>
      </p:sp>
      <p:sp>
        <p:nvSpPr>
          <p:cNvPr id="6" name="Text 2"/>
          <p:cNvSpPr/>
          <p:nvPr/>
        </p:nvSpPr>
        <p:spPr>
          <a:xfrm>
            <a:off x="5332452" y="2318504"/>
            <a:ext cx="5075634" cy="344805"/>
          </a:xfrm>
          <a:prstGeom prst="rect">
            <a:avLst/>
          </a:prstGeom>
          <a:noFill/>
          <a:ln/>
        </p:spPr>
        <p:txBody>
          <a:bodyPr wrap="none" lIns="0" tIns="0" rIns="0" bIns="0" rtlCol="0" anchor="t"/>
          <a:lstStyle/>
          <a:p>
            <a:pPr algn="l" indent="0" marL="0">
              <a:lnSpc>
                <a:spcPts val="2700"/>
              </a:lnSpc>
              <a:buNone/>
            </a:pPr>
            <a:r>
              <a:rPr lang="en-US" sz="1650" dirty="0">
                <a:solidFill>
                  <a:srgbClr val="00002E"/>
                </a:solidFill>
                <a:latin typeface="PT Sans" pitchFamily="34" charset="0"/>
                <a:ea typeface="PT Sans" pitchFamily="34" charset="-122"/>
                <a:cs typeface="PT Sans" pitchFamily="34" charset="-120"/>
              </a:rPr>
              <a:t>74% accuracy in cardiovascular disease risk assessment</a:t>
            </a:r>
            <a:endParaRPr lang="en-US" sz="1650" dirty="0"/>
          </a:p>
        </p:txBody>
      </p:sp>
      <p:sp>
        <p:nvSpPr>
          <p:cNvPr id="7" name="Shape 3"/>
          <p:cNvSpPr/>
          <p:nvPr/>
        </p:nvSpPr>
        <p:spPr>
          <a:xfrm>
            <a:off x="5170884" y="2890361"/>
            <a:ext cx="8651558" cy="15240"/>
          </a:xfrm>
          <a:prstGeom prst="roundRect">
            <a:avLst>
              <a:gd name="adj" fmla="val 2120892"/>
            </a:avLst>
          </a:prstGeom>
          <a:solidFill>
            <a:srgbClr val="2D4DF2"/>
          </a:solidFill>
          <a:ln/>
        </p:spPr>
      </p:sp>
      <p:pic>
        <p:nvPicPr>
          <p:cNvPr id="8" name="Image 2" descr="preencoded.png">    </p:cNvPr>
          <p:cNvPicPr>
            <a:picLocks noChangeAspect="1"/>
          </p:cNvPicPr>
          <p:nvPr/>
        </p:nvPicPr>
        <p:blipFill>
          <a:blip r:embed="rId3"/>
          <a:stretch>
            <a:fillRect/>
          </a:stretch>
        </p:blipFill>
        <p:spPr>
          <a:xfrm>
            <a:off x="1869519" y="2932509"/>
            <a:ext cx="4330184" cy="1221581"/>
          </a:xfrm>
          <a:prstGeom prst="rect">
            <a:avLst/>
          </a:prstGeom>
        </p:spPr>
      </p:pic>
      <p:pic>
        <p:nvPicPr>
          <p:cNvPr id="9" name="Image 3" descr="preencoded.png">    </p:cNvPr>
          <p:cNvPicPr>
            <a:picLocks noChangeAspect="1"/>
          </p:cNvPicPr>
          <p:nvPr/>
        </p:nvPicPr>
        <p:blipFill>
          <a:blip r:embed="rId4"/>
          <a:stretch>
            <a:fillRect/>
          </a:stretch>
        </p:blipFill>
        <p:spPr>
          <a:xfrm>
            <a:off x="3882985" y="3353872"/>
            <a:ext cx="303014" cy="378738"/>
          </a:xfrm>
          <a:prstGeom prst="rect">
            <a:avLst/>
          </a:prstGeom>
        </p:spPr>
      </p:pic>
      <p:sp>
        <p:nvSpPr>
          <p:cNvPr id="10" name="Text 4"/>
          <p:cNvSpPr/>
          <p:nvPr/>
        </p:nvSpPr>
        <p:spPr>
          <a:xfrm>
            <a:off x="6415088" y="3147893"/>
            <a:ext cx="2535079" cy="316825"/>
          </a:xfrm>
          <a:prstGeom prst="rect">
            <a:avLst/>
          </a:prstGeom>
          <a:noFill/>
          <a:ln/>
        </p:spPr>
        <p:txBody>
          <a:bodyPr wrap="none" lIns="0" tIns="0" rIns="0" bIns="0" rtlCol="0" anchor="t"/>
          <a:lstStyle/>
          <a:p>
            <a:pPr algn="l" indent="0" marL="0">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Key Risk Factors</a:t>
            </a:r>
            <a:endParaRPr lang="en-US" sz="1950" dirty="0"/>
          </a:p>
        </p:txBody>
      </p:sp>
      <p:sp>
        <p:nvSpPr>
          <p:cNvPr id="11" name="Text 5"/>
          <p:cNvSpPr/>
          <p:nvPr/>
        </p:nvSpPr>
        <p:spPr>
          <a:xfrm>
            <a:off x="6415088" y="3593902"/>
            <a:ext cx="5729049" cy="344805"/>
          </a:xfrm>
          <a:prstGeom prst="rect">
            <a:avLst/>
          </a:prstGeom>
          <a:noFill/>
          <a:ln/>
        </p:spPr>
        <p:txBody>
          <a:bodyPr wrap="none" lIns="0" tIns="0" rIns="0" bIns="0" rtlCol="0" anchor="t"/>
          <a:lstStyle/>
          <a:p>
            <a:pPr algn="l" indent="0" marL="0">
              <a:lnSpc>
                <a:spcPts val="2700"/>
              </a:lnSpc>
              <a:buNone/>
            </a:pPr>
            <a:r>
              <a:rPr lang="en-US" sz="1650" dirty="0">
                <a:solidFill>
                  <a:srgbClr val="00002E"/>
                </a:solidFill>
                <a:latin typeface="PT Sans" pitchFamily="34" charset="0"/>
                <a:ea typeface="PT Sans" pitchFamily="34" charset="-122"/>
                <a:cs typeface="PT Sans" pitchFamily="34" charset="-120"/>
              </a:rPr>
              <a:t>Blood pressure, age, and BMI identified as strongest predictors</a:t>
            </a:r>
            <a:endParaRPr lang="en-US" sz="1650" dirty="0"/>
          </a:p>
        </p:txBody>
      </p:sp>
      <p:sp>
        <p:nvSpPr>
          <p:cNvPr id="12" name="Shape 6"/>
          <p:cNvSpPr/>
          <p:nvPr/>
        </p:nvSpPr>
        <p:spPr>
          <a:xfrm>
            <a:off x="6253520" y="4165759"/>
            <a:ext cx="7568922" cy="15240"/>
          </a:xfrm>
          <a:prstGeom prst="roundRect">
            <a:avLst>
              <a:gd name="adj" fmla="val 2120892"/>
            </a:avLst>
          </a:prstGeom>
          <a:solidFill>
            <a:srgbClr val="018CE1"/>
          </a:solidFill>
          <a:ln/>
        </p:spPr>
      </p:sp>
      <p:pic>
        <p:nvPicPr>
          <p:cNvPr id="13" name="Image 4" descr="preencoded.png">    </p:cNvPr>
          <p:cNvPicPr>
            <a:picLocks noChangeAspect="1"/>
          </p:cNvPicPr>
          <p:nvPr/>
        </p:nvPicPr>
        <p:blipFill>
          <a:blip r:embed="rId5"/>
          <a:stretch>
            <a:fillRect/>
          </a:stretch>
        </p:blipFill>
        <p:spPr>
          <a:xfrm>
            <a:off x="786884" y="4207907"/>
            <a:ext cx="6495336" cy="1221581"/>
          </a:xfrm>
          <a:prstGeom prst="rect">
            <a:avLst/>
          </a:prstGeom>
        </p:spPr>
      </p:pic>
      <p:pic>
        <p:nvPicPr>
          <p:cNvPr id="14" name="Image 5" descr="preencoded.png">    </p:cNvPr>
          <p:cNvPicPr>
            <a:picLocks noChangeAspect="1"/>
          </p:cNvPicPr>
          <p:nvPr/>
        </p:nvPicPr>
        <p:blipFill>
          <a:blip r:embed="rId6"/>
          <a:stretch>
            <a:fillRect/>
          </a:stretch>
        </p:blipFill>
        <p:spPr>
          <a:xfrm>
            <a:off x="3882985" y="4629269"/>
            <a:ext cx="303014" cy="378738"/>
          </a:xfrm>
          <a:prstGeom prst="rect">
            <a:avLst/>
          </a:prstGeom>
        </p:spPr>
      </p:pic>
      <p:sp>
        <p:nvSpPr>
          <p:cNvPr id="15" name="Text 7"/>
          <p:cNvSpPr/>
          <p:nvPr/>
        </p:nvSpPr>
        <p:spPr>
          <a:xfrm>
            <a:off x="7497604" y="4423291"/>
            <a:ext cx="2535079" cy="316825"/>
          </a:xfrm>
          <a:prstGeom prst="rect">
            <a:avLst/>
          </a:prstGeom>
          <a:noFill/>
          <a:ln/>
        </p:spPr>
        <p:txBody>
          <a:bodyPr wrap="none" lIns="0" tIns="0" rIns="0" bIns="0" rtlCol="0" anchor="t"/>
          <a:lstStyle/>
          <a:p>
            <a:pPr algn="l" indent="0" marL="0">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Practical Application</a:t>
            </a:r>
            <a:endParaRPr lang="en-US" sz="1950" dirty="0"/>
          </a:p>
        </p:txBody>
      </p:sp>
      <p:sp>
        <p:nvSpPr>
          <p:cNvPr id="16" name="Text 8"/>
          <p:cNvSpPr/>
          <p:nvPr/>
        </p:nvSpPr>
        <p:spPr>
          <a:xfrm>
            <a:off x="7497604" y="4869299"/>
            <a:ext cx="5423892" cy="344805"/>
          </a:xfrm>
          <a:prstGeom prst="rect">
            <a:avLst/>
          </a:prstGeom>
          <a:noFill/>
          <a:ln/>
        </p:spPr>
        <p:txBody>
          <a:bodyPr wrap="none" lIns="0" tIns="0" rIns="0" bIns="0" rtlCol="0" anchor="t"/>
          <a:lstStyle/>
          <a:p>
            <a:pPr algn="l" indent="0" marL="0">
              <a:lnSpc>
                <a:spcPts val="2700"/>
              </a:lnSpc>
              <a:buNone/>
            </a:pPr>
            <a:r>
              <a:rPr lang="en-US" sz="1650" dirty="0">
                <a:solidFill>
                  <a:srgbClr val="00002E"/>
                </a:solidFill>
                <a:latin typeface="PT Sans" pitchFamily="34" charset="0"/>
                <a:ea typeface="PT Sans" pitchFamily="34" charset="-122"/>
                <a:cs typeface="PT Sans" pitchFamily="34" charset="-120"/>
              </a:rPr>
              <a:t>Deployed as an accessible tool for healthcare professionals</a:t>
            </a:r>
            <a:endParaRPr lang="en-US" sz="1650" dirty="0"/>
          </a:p>
        </p:txBody>
      </p:sp>
      <p:sp>
        <p:nvSpPr>
          <p:cNvPr id="17" name="Text 9"/>
          <p:cNvSpPr/>
          <p:nvPr/>
        </p:nvSpPr>
        <p:spPr>
          <a:xfrm>
            <a:off x="754142" y="5671899"/>
            <a:ext cx="13122116" cy="689610"/>
          </a:xfrm>
          <a:prstGeom prst="rect">
            <a:avLst/>
          </a:prstGeom>
          <a:noFill/>
          <a:ln/>
        </p:spPr>
        <p:txBody>
          <a:bodyPr wrap="square" lIns="0" tIns="0" rIns="0" bIns="0" rtlCol="0" anchor="t"/>
          <a:lstStyle/>
          <a:p>
            <a:pPr algn="l" indent="0" marL="0">
              <a:lnSpc>
                <a:spcPts val="2700"/>
              </a:lnSpc>
              <a:buNone/>
            </a:pPr>
            <a:r>
              <a:rPr lang="en-US" sz="1650" dirty="0">
                <a:solidFill>
                  <a:srgbClr val="00002E"/>
                </a:solidFill>
                <a:latin typeface="PT Sans" pitchFamily="34" charset="0"/>
                <a:ea typeface="PT Sans" pitchFamily="34" charset="-122"/>
                <a:cs typeface="PT Sans" pitchFamily="34" charset="-120"/>
              </a:rPr>
              <a:t>The HealthCare Predictive Analysis project successfully developed a model that can identify cardiovascular disease risk with 74% accuracy. Blood pressure measurements (systolic, diastolic, MAP, and pulse pressure) emerged as the strongest predictors, followed by age and BMI.</a:t>
            </a:r>
            <a:endParaRPr lang="en-US" sz="1650" dirty="0"/>
          </a:p>
        </p:txBody>
      </p:sp>
      <p:sp>
        <p:nvSpPr>
          <p:cNvPr id="18" name="Text 10"/>
          <p:cNvSpPr/>
          <p:nvPr/>
        </p:nvSpPr>
        <p:spPr>
          <a:xfrm>
            <a:off x="754142" y="6603921"/>
            <a:ext cx="13122116" cy="1034415"/>
          </a:xfrm>
          <a:prstGeom prst="rect">
            <a:avLst/>
          </a:prstGeom>
          <a:noFill/>
          <a:ln/>
        </p:spPr>
        <p:txBody>
          <a:bodyPr wrap="square" lIns="0" tIns="0" rIns="0" bIns="0" rtlCol="0" anchor="t"/>
          <a:lstStyle/>
          <a:p>
            <a:pPr algn="l" indent="0" marL="0">
              <a:lnSpc>
                <a:spcPts val="2700"/>
              </a:lnSpc>
              <a:buNone/>
            </a:pPr>
            <a:r>
              <a:rPr lang="en-US" sz="1650" dirty="0">
                <a:solidFill>
                  <a:srgbClr val="00002E"/>
                </a:solidFill>
                <a:latin typeface="PT Sans" pitchFamily="34" charset="0"/>
                <a:ea typeface="PT Sans" pitchFamily="34" charset="-122"/>
                <a:cs typeface="PT Sans" pitchFamily="34" charset="-120"/>
              </a:rPr>
              <a:t>Future work could include incorporating additional biomarkers, expanding the dataset with more diverse populations, and developing more sophisticated ensemble models to further improve prediction accuracy. The current implementation provides a solid foundation for clinical decision support in cardiovascular risk assessment.</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240393"/>
            <a:ext cx="9354741"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Cardiovascular Statistical Reference </a:t>
            </a:r>
            <a:endParaRPr lang="en-US" sz="4400" dirty="0"/>
          </a:p>
        </p:txBody>
      </p:sp>
      <p:pic>
        <p:nvPicPr>
          <p:cNvPr id="3" name="Image 0" descr="preencoded.png">
            <a:hlinkClick r:id="rId2" tooltip=""/>
          </p:cNvPr>
          <p:cNvPicPr>
            <a:picLocks noChangeAspect="1"/>
          </p:cNvPicPr>
          <p:nvPr/>
        </p:nvPicPr>
        <p:blipFill>
          <a:blip r:embed="rId1"/>
          <a:stretch>
            <a:fillRect/>
          </a:stretch>
        </p:blipFill>
        <p:spPr>
          <a:xfrm>
            <a:off x="837724" y="2423160"/>
            <a:ext cx="12954952" cy="2439472"/>
          </a:xfrm>
          <a:prstGeom prst="rect">
            <a:avLst/>
          </a:prstGeom>
        </p:spPr>
      </p:pic>
      <p:pic>
        <p:nvPicPr>
          <p:cNvPr id="4" name="Image 1" descr="preencoded.png">
            <a:hlinkClick r:id="rId4" tooltip=""/>
          </p:cNvPr>
          <p:cNvPicPr>
            <a:picLocks noChangeAspect="1"/>
          </p:cNvPicPr>
          <p:nvPr/>
        </p:nvPicPr>
        <p:blipFill>
          <a:blip r:embed="rId3"/>
          <a:stretch>
            <a:fillRect/>
          </a:stretch>
        </p:blipFill>
        <p:spPr>
          <a:xfrm>
            <a:off x="837724" y="5131832"/>
            <a:ext cx="12954952" cy="24394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6874" y="557093"/>
            <a:ext cx="4930021" cy="594122"/>
          </a:xfrm>
          <a:prstGeom prst="rect">
            <a:avLst/>
          </a:prstGeom>
          <a:noFill/>
          <a:ln/>
        </p:spPr>
        <p:txBody>
          <a:bodyPr wrap="none" lIns="0" tIns="0" rIns="0" bIns="0" rtlCol="0" anchor="t"/>
          <a:lstStyle/>
          <a:p>
            <a:pPr algn="l" indent="0" marL="0">
              <a:lnSpc>
                <a:spcPts val="4650"/>
              </a:lnSpc>
              <a:buNone/>
            </a:pPr>
            <a:r>
              <a:rPr lang="en-US" sz="3700" dirty="0">
                <a:solidFill>
                  <a:srgbClr val="00002E"/>
                </a:solidFill>
                <a:latin typeface="Nunito Semi Bold" pitchFamily="34" charset="0"/>
                <a:ea typeface="Nunito Semi Bold" pitchFamily="34" charset="-122"/>
                <a:cs typeface="Nunito Semi Bold" pitchFamily="34" charset="-120"/>
              </a:rPr>
              <a:t>Data Science Lifecycle </a:t>
            </a:r>
            <a:endParaRPr lang="en-US" sz="3700" dirty="0"/>
          </a:p>
        </p:txBody>
      </p:sp>
      <p:sp>
        <p:nvSpPr>
          <p:cNvPr id="3" name="Text 1"/>
          <p:cNvSpPr/>
          <p:nvPr/>
        </p:nvSpPr>
        <p:spPr>
          <a:xfrm>
            <a:off x="706874" y="1555194"/>
            <a:ext cx="3992523" cy="712708"/>
          </a:xfrm>
          <a:prstGeom prst="rect">
            <a:avLst/>
          </a:prstGeom>
          <a:noFill/>
          <a:ln/>
        </p:spPr>
        <p:txBody>
          <a:bodyPr wrap="square" lIns="0" tIns="0" rIns="0" bIns="0" rtlCol="0" anchor="t"/>
          <a:lstStyle/>
          <a:p>
            <a:pPr algn="r" indent="0" marL="0">
              <a:lnSpc>
                <a:spcPts val="2800"/>
              </a:lnSpc>
              <a:buNone/>
            </a:pPr>
            <a:r>
              <a:rPr lang="en-US" sz="2200" dirty="0">
                <a:solidFill>
                  <a:srgbClr val="00002E"/>
                </a:solidFill>
                <a:latin typeface="Nunito Semi Bold" pitchFamily="34" charset="0"/>
                <a:ea typeface="Nunito Semi Bold" pitchFamily="34" charset="-122"/>
                <a:cs typeface="Nunito Semi Bold" pitchFamily="34" charset="-120"/>
              </a:rPr>
              <a:t>1. Business Problem Understanding </a:t>
            </a:r>
            <a:endParaRPr lang="en-US" sz="2200" dirty="0"/>
          </a:p>
        </p:txBody>
      </p:sp>
      <p:sp>
        <p:nvSpPr>
          <p:cNvPr id="4" name="Text 2"/>
          <p:cNvSpPr/>
          <p:nvPr/>
        </p:nvSpPr>
        <p:spPr>
          <a:xfrm>
            <a:off x="706874" y="2388989"/>
            <a:ext cx="3992523" cy="1293019"/>
          </a:xfrm>
          <a:prstGeom prst="rect">
            <a:avLst/>
          </a:prstGeom>
          <a:noFill/>
          <a:ln/>
        </p:spPr>
        <p:txBody>
          <a:bodyPr wrap="square" lIns="0" tIns="0" rIns="0" bIns="0" rtlCol="0" anchor="t"/>
          <a:lstStyle/>
          <a:p>
            <a:pPr algn="r" indent="0" marL="0">
              <a:lnSpc>
                <a:spcPts val="2500"/>
              </a:lnSpc>
              <a:buNone/>
            </a:pPr>
            <a:r>
              <a:rPr lang="en-US" sz="1550" dirty="0">
                <a:solidFill>
                  <a:srgbClr val="00002E"/>
                </a:solidFill>
                <a:latin typeface="PT Sans" pitchFamily="34" charset="0"/>
                <a:ea typeface="PT Sans" pitchFamily="34" charset="-122"/>
                <a:cs typeface="PT Sans" pitchFamily="34" charset="-120"/>
              </a:rPr>
              <a:t>Cardiovascular diseases (CVDs) are the leading cause of death globally, accounting for an estimated 18 million deaths each year (WHO).</a:t>
            </a:r>
            <a:endParaRPr lang="en-US" sz="1550" dirty="0"/>
          </a:p>
        </p:txBody>
      </p:sp>
      <p:pic>
        <p:nvPicPr>
          <p:cNvPr id="5" name="Image 0" descr="preencoded.png">    </p:cNvPr>
          <p:cNvPicPr>
            <a:picLocks noChangeAspect="1"/>
          </p:cNvPicPr>
          <p:nvPr/>
        </p:nvPicPr>
        <p:blipFill>
          <a:blip r:embed="rId1"/>
          <a:stretch>
            <a:fillRect/>
          </a:stretch>
        </p:blipFill>
        <p:spPr>
          <a:xfrm>
            <a:off x="5002292" y="2300883"/>
            <a:ext cx="4625816" cy="4625816"/>
          </a:xfrm>
          <a:prstGeom prst="rect">
            <a:avLst/>
          </a:prstGeom>
        </p:spPr>
      </p:pic>
      <p:sp>
        <p:nvSpPr>
          <p:cNvPr id="6" name="Text 3"/>
          <p:cNvSpPr/>
          <p:nvPr/>
        </p:nvSpPr>
        <p:spPr>
          <a:xfrm>
            <a:off x="6810792" y="2844820"/>
            <a:ext cx="302181" cy="377785"/>
          </a:xfrm>
          <a:prstGeom prst="rect">
            <a:avLst/>
          </a:prstGeom>
          <a:noFill/>
          <a:ln/>
        </p:spPr>
        <p:txBody>
          <a:bodyPr wrap="none" lIns="0" tIns="0" rIns="0" bIns="0" rtlCol="0" anchor="t"/>
          <a:lstStyle/>
          <a:p>
            <a:pPr algn="l" indent="0" marL="0">
              <a:lnSpc>
                <a:spcPts val="3800"/>
              </a:lnSpc>
              <a:buNone/>
            </a:pPr>
            <a:r>
              <a:rPr lang="en-US" sz="2350" dirty="0">
                <a:solidFill>
                  <a:srgbClr val="00002E"/>
                </a:solidFill>
                <a:latin typeface="Nunito Semi Bold" pitchFamily="34" charset="0"/>
                <a:ea typeface="Nunito Semi Bold" pitchFamily="34" charset="-122"/>
                <a:cs typeface="Nunito Semi Bold" pitchFamily="34" charset="-120"/>
              </a:rPr>
              <a:t>1</a:t>
            </a:r>
            <a:endParaRPr lang="en-US" sz="2350" dirty="0"/>
          </a:p>
        </p:txBody>
      </p:sp>
      <p:sp>
        <p:nvSpPr>
          <p:cNvPr id="7" name="Text 4"/>
          <p:cNvSpPr/>
          <p:nvPr/>
        </p:nvSpPr>
        <p:spPr>
          <a:xfrm>
            <a:off x="9931003" y="2218253"/>
            <a:ext cx="2851547" cy="356354"/>
          </a:xfrm>
          <a:prstGeom prst="rect">
            <a:avLst/>
          </a:prstGeom>
          <a:noFill/>
          <a:ln/>
        </p:spPr>
        <p:txBody>
          <a:bodyPr wrap="none" lIns="0" tIns="0" rIns="0" bIns="0" rtlCol="0" anchor="t"/>
          <a:lstStyle/>
          <a:p>
            <a:pPr algn="l" indent="0" marL="0">
              <a:lnSpc>
                <a:spcPts val="2800"/>
              </a:lnSpc>
              <a:buNone/>
            </a:pPr>
            <a:r>
              <a:rPr lang="en-US" sz="2200" dirty="0">
                <a:solidFill>
                  <a:srgbClr val="00002E"/>
                </a:solidFill>
                <a:latin typeface="Nunito Semi Bold" pitchFamily="34" charset="0"/>
                <a:ea typeface="Nunito Semi Bold" pitchFamily="34" charset="-122"/>
                <a:cs typeface="Nunito Semi Bold" pitchFamily="34" charset="-120"/>
              </a:rPr>
              <a:t>2. Data Collection </a:t>
            </a:r>
            <a:endParaRPr lang="en-US" sz="2200" dirty="0"/>
          </a:p>
        </p:txBody>
      </p:sp>
      <p:sp>
        <p:nvSpPr>
          <p:cNvPr id="8" name="Text 5"/>
          <p:cNvSpPr/>
          <p:nvPr/>
        </p:nvSpPr>
        <p:spPr>
          <a:xfrm>
            <a:off x="9931003" y="2695694"/>
            <a:ext cx="3992523" cy="323255"/>
          </a:xfrm>
          <a:prstGeom prst="rect">
            <a:avLst/>
          </a:prstGeom>
          <a:noFill/>
          <a:ln/>
        </p:spPr>
        <p:txBody>
          <a:bodyPr wrap="none" lIns="0" tIns="0" rIns="0" bIns="0" rtlCol="0" anchor="t"/>
          <a:lstStyle/>
          <a:p>
            <a:pPr algn="l" indent="0" marL="0">
              <a:lnSpc>
                <a:spcPts val="2500"/>
              </a:lnSpc>
              <a:buNone/>
            </a:pPr>
            <a:r>
              <a:rPr lang="en-US" sz="1550" u="sng" dirty="0">
                <a:solidFill>
                  <a:srgbClr val="2D4DF2"/>
                </a:solidFill>
                <a:latin typeface="PT Sans" pitchFamily="34" charset="0"/>
                <a:ea typeface="PT Sans" pitchFamily="34" charset="-122"/>
                <a:cs typeface="PT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Medical Examination Dataset Analysis</a:t>
            </a:r>
            <a:endParaRPr lang="en-US" sz="1550" dirty="0"/>
          </a:p>
        </p:txBody>
      </p:sp>
      <p:pic>
        <p:nvPicPr>
          <p:cNvPr id="9" name="Image 1" descr="preencoded.png">    </p:cNvPr>
          <p:cNvPicPr>
            <a:picLocks noChangeAspect="1"/>
          </p:cNvPicPr>
          <p:nvPr/>
        </p:nvPicPr>
        <p:blipFill>
          <a:blip r:embed="rId3"/>
          <a:stretch>
            <a:fillRect/>
          </a:stretch>
        </p:blipFill>
        <p:spPr>
          <a:xfrm>
            <a:off x="5002292" y="2300883"/>
            <a:ext cx="4625816" cy="4625816"/>
          </a:xfrm>
          <a:prstGeom prst="rect">
            <a:avLst/>
          </a:prstGeom>
        </p:spPr>
      </p:pic>
      <p:sp>
        <p:nvSpPr>
          <p:cNvPr id="10" name="Text 6"/>
          <p:cNvSpPr/>
          <p:nvPr/>
        </p:nvSpPr>
        <p:spPr>
          <a:xfrm>
            <a:off x="8031540" y="3057823"/>
            <a:ext cx="302181" cy="377785"/>
          </a:xfrm>
          <a:prstGeom prst="rect">
            <a:avLst/>
          </a:prstGeom>
          <a:noFill/>
          <a:ln/>
        </p:spPr>
        <p:txBody>
          <a:bodyPr wrap="none" lIns="0" tIns="0" rIns="0" bIns="0" rtlCol="0" anchor="t"/>
          <a:lstStyle/>
          <a:p>
            <a:pPr algn="l" indent="0" marL="0">
              <a:lnSpc>
                <a:spcPts val="3800"/>
              </a:lnSpc>
              <a:buNone/>
            </a:pPr>
            <a:r>
              <a:rPr lang="en-US" sz="2350" dirty="0">
                <a:solidFill>
                  <a:srgbClr val="00002E"/>
                </a:solidFill>
                <a:latin typeface="Nunito Semi Bold" pitchFamily="34" charset="0"/>
                <a:ea typeface="Nunito Semi Bold" pitchFamily="34" charset="-122"/>
                <a:cs typeface="Nunito Semi Bold" pitchFamily="34" charset="-120"/>
              </a:rPr>
              <a:t>2</a:t>
            </a:r>
            <a:endParaRPr lang="en-US" sz="2350" dirty="0"/>
          </a:p>
        </p:txBody>
      </p:sp>
      <p:sp>
        <p:nvSpPr>
          <p:cNvPr id="11" name="Text 7"/>
          <p:cNvSpPr/>
          <p:nvPr/>
        </p:nvSpPr>
        <p:spPr>
          <a:xfrm>
            <a:off x="9931003" y="3984903"/>
            <a:ext cx="3992523" cy="712708"/>
          </a:xfrm>
          <a:prstGeom prst="rect">
            <a:avLst/>
          </a:prstGeom>
          <a:noFill/>
          <a:ln/>
        </p:spPr>
        <p:txBody>
          <a:bodyPr wrap="square" lIns="0" tIns="0" rIns="0" bIns="0" rtlCol="0" anchor="t"/>
          <a:lstStyle/>
          <a:p>
            <a:pPr algn="l" indent="0" marL="0">
              <a:lnSpc>
                <a:spcPts val="2800"/>
              </a:lnSpc>
              <a:buNone/>
            </a:pPr>
            <a:r>
              <a:rPr lang="en-US" sz="2200" dirty="0">
                <a:solidFill>
                  <a:srgbClr val="00002E"/>
                </a:solidFill>
                <a:latin typeface="Nunito Semi Bold" pitchFamily="34" charset="0"/>
                <a:ea typeface="Nunito Semi Bold" pitchFamily="34" charset="-122"/>
                <a:cs typeface="Nunito Semi Bold" pitchFamily="34" charset="-120"/>
              </a:rPr>
              <a:t>3. Data Cleaning and Preparation </a:t>
            </a:r>
            <a:endParaRPr lang="en-US" sz="2200" dirty="0"/>
          </a:p>
        </p:txBody>
      </p:sp>
      <p:sp>
        <p:nvSpPr>
          <p:cNvPr id="12" name="Text 8"/>
          <p:cNvSpPr/>
          <p:nvPr/>
        </p:nvSpPr>
        <p:spPr>
          <a:xfrm>
            <a:off x="9931003" y="4818698"/>
            <a:ext cx="3992523" cy="323255"/>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Checking the nulls, duplicates, outliers, …etc.</a:t>
            </a:r>
            <a:endParaRPr lang="en-US" sz="1550" dirty="0"/>
          </a:p>
        </p:txBody>
      </p:sp>
      <p:pic>
        <p:nvPicPr>
          <p:cNvPr id="13" name="Image 2" descr="preencoded.png">    </p:cNvPr>
          <p:cNvPicPr>
            <a:picLocks noChangeAspect="1"/>
          </p:cNvPicPr>
          <p:nvPr/>
        </p:nvPicPr>
        <p:blipFill>
          <a:blip r:embed="rId4"/>
          <a:stretch>
            <a:fillRect/>
          </a:stretch>
        </p:blipFill>
        <p:spPr>
          <a:xfrm>
            <a:off x="5002292" y="2300883"/>
            <a:ext cx="4625816" cy="4625816"/>
          </a:xfrm>
          <a:prstGeom prst="rect">
            <a:avLst/>
          </a:prstGeom>
        </p:spPr>
      </p:pic>
      <p:sp>
        <p:nvSpPr>
          <p:cNvPr id="14" name="Text 9"/>
          <p:cNvSpPr/>
          <p:nvPr/>
        </p:nvSpPr>
        <p:spPr>
          <a:xfrm>
            <a:off x="8744010" y="4071640"/>
            <a:ext cx="302181" cy="377785"/>
          </a:xfrm>
          <a:prstGeom prst="rect">
            <a:avLst/>
          </a:prstGeom>
          <a:noFill/>
          <a:ln/>
        </p:spPr>
        <p:txBody>
          <a:bodyPr wrap="none" lIns="0" tIns="0" rIns="0" bIns="0" rtlCol="0" anchor="t"/>
          <a:lstStyle/>
          <a:p>
            <a:pPr algn="l" indent="0" marL="0">
              <a:lnSpc>
                <a:spcPts val="3800"/>
              </a:lnSpc>
              <a:buNone/>
            </a:pPr>
            <a:r>
              <a:rPr lang="en-US" sz="2350" dirty="0">
                <a:solidFill>
                  <a:srgbClr val="00002E"/>
                </a:solidFill>
                <a:latin typeface="Nunito Semi Bold" pitchFamily="34" charset="0"/>
                <a:ea typeface="Nunito Semi Bold" pitchFamily="34" charset="-122"/>
                <a:cs typeface="Nunito Semi Bold" pitchFamily="34" charset="-120"/>
              </a:rPr>
              <a:t>3</a:t>
            </a:r>
            <a:endParaRPr lang="en-US" sz="2350" dirty="0"/>
          </a:p>
        </p:txBody>
      </p:sp>
      <p:sp>
        <p:nvSpPr>
          <p:cNvPr id="15" name="Text 10"/>
          <p:cNvSpPr/>
          <p:nvPr/>
        </p:nvSpPr>
        <p:spPr>
          <a:xfrm>
            <a:off x="9931003" y="5606415"/>
            <a:ext cx="3785354" cy="356354"/>
          </a:xfrm>
          <a:prstGeom prst="rect">
            <a:avLst/>
          </a:prstGeom>
          <a:noFill/>
          <a:ln/>
        </p:spPr>
        <p:txBody>
          <a:bodyPr wrap="none" lIns="0" tIns="0" rIns="0" bIns="0" rtlCol="0" anchor="t"/>
          <a:lstStyle/>
          <a:p>
            <a:pPr algn="l" indent="0" marL="0">
              <a:lnSpc>
                <a:spcPts val="2800"/>
              </a:lnSpc>
              <a:buNone/>
            </a:pPr>
            <a:r>
              <a:rPr lang="en-US" sz="2200" dirty="0">
                <a:solidFill>
                  <a:srgbClr val="00002E"/>
                </a:solidFill>
                <a:latin typeface="Nunito Semi Bold" pitchFamily="34" charset="0"/>
                <a:ea typeface="Nunito Semi Bold" pitchFamily="34" charset="-122"/>
                <a:cs typeface="Nunito Semi Bold" pitchFamily="34" charset="-120"/>
              </a:rPr>
              <a:t>4. Exploratory Data Analysis </a:t>
            </a:r>
            <a:endParaRPr lang="en-US" sz="2200" dirty="0"/>
          </a:p>
        </p:txBody>
      </p:sp>
      <p:sp>
        <p:nvSpPr>
          <p:cNvPr id="16" name="Text 11"/>
          <p:cNvSpPr/>
          <p:nvPr/>
        </p:nvSpPr>
        <p:spPr>
          <a:xfrm>
            <a:off x="9931003" y="6083856"/>
            <a:ext cx="3992523" cy="323255"/>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Data visualization and analyzing data</a:t>
            </a:r>
            <a:endParaRPr lang="en-US" sz="1550" dirty="0"/>
          </a:p>
        </p:txBody>
      </p:sp>
      <p:pic>
        <p:nvPicPr>
          <p:cNvPr id="17" name="Image 3" descr="preencoded.png">    </p:cNvPr>
          <p:cNvPicPr>
            <a:picLocks noChangeAspect="1"/>
          </p:cNvPicPr>
          <p:nvPr/>
        </p:nvPicPr>
        <p:blipFill>
          <a:blip r:embed="rId5"/>
          <a:stretch>
            <a:fillRect/>
          </a:stretch>
        </p:blipFill>
        <p:spPr>
          <a:xfrm>
            <a:off x="5002292" y="2300883"/>
            <a:ext cx="4625816" cy="4625816"/>
          </a:xfrm>
          <a:prstGeom prst="rect">
            <a:avLst/>
          </a:prstGeom>
        </p:spPr>
      </p:pic>
      <p:sp>
        <p:nvSpPr>
          <p:cNvPr id="18" name="Text 12"/>
          <p:cNvSpPr/>
          <p:nvPr/>
        </p:nvSpPr>
        <p:spPr>
          <a:xfrm>
            <a:off x="8531007" y="5292388"/>
            <a:ext cx="302181" cy="377785"/>
          </a:xfrm>
          <a:prstGeom prst="rect">
            <a:avLst/>
          </a:prstGeom>
          <a:noFill/>
          <a:ln/>
        </p:spPr>
        <p:txBody>
          <a:bodyPr wrap="none" lIns="0" tIns="0" rIns="0" bIns="0" rtlCol="0" anchor="t"/>
          <a:lstStyle/>
          <a:p>
            <a:pPr algn="l" indent="0" marL="0">
              <a:lnSpc>
                <a:spcPts val="3800"/>
              </a:lnSpc>
              <a:buNone/>
            </a:pPr>
            <a:r>
              <a:rPr lang="en-US" sz="2350" dirty="0">
                <a:solidFill>
                  <a:srgbClr val="00002E"/>
                </a:solidFill>
                <a:latin typeface="Nunito Semi Bold" pitchFamily="34" charset="0"/>
                <a:ea typeface="Nunito Semi Bold" pitchFamily="34" charset="-122"/>
                <a:cs typeface="Nunito Semi Bold" pitchFamily="34" charset="-120"/>
              </a:rPr>
              <a:t>4</a:t>
            </a:r>
            <a:endParaRPr lang="en-US" sz="2350" dirty="0"/>
          </a:p>
        </p:txBody>
      </p:sp>
      <p:sp>
        <p:nvSpPr>
          <p:cNvPr id="19" name="Text 13"/>
          <p:cNvSpPr/>
          <p:nvPr/>
        </p:nvSpPr>
        <p:spPr>
          <a:xfrm>
            <a:off x="9931003" y="6871692"/>
            <a:ext cx="2921437" cy="356354"/>
          </a:xfrm>
          <a:prstGeom prst="rect">
            <a:avLst/>
          </a:prstGeom>
          <a:noFill/>
          <a:ln/>
        </p:spPr>
        <p:txBody>
          <a:bodyPr wrap="none" lIns="0" tIns="0" rIns="0" bIns="0" rtlCol="0" anchor="t"/>
          <a:lstStyle/>
          <a:p>
            <a:pPr algn="l" indent="0" marL="0">
              <a:lnSpc>
                <a:spcPts val="2800"/>
              </a:lnSpc>
              <a:buNone/>
            </a:pPr>
            <a:r>
              <a:rPr lang="en-US" sz="2200" dirty="0">
                <a:solidFill>
                  <a:srgbClr val="00002E"/>
                </a:solidFill>
                <a:latin typeface="Nunito Semi Bold" pitchFamily="34" charset="0"/>
                <a:ea typeface="Nunito Semi Bold" pitchFamily="34" charset="-122"/>
                <a:cs typeface="Nunito Semi Bold" pitchFamily="34" charset="-120"/>
              </a:rPr>
              <a:t>5. Feature Engineering</a:t>
            </a:r>
            <a:endParaRPr lang="en-US" sz="2200" dirty="0"/>
          </a:p>
        </p:txBody>
      </p:sp>
      <p:sp>
        <p:nvSpPr>
          <p:cNvPr id="20" name="Text 14"/>
          <p:cNvSpPr/>
          <p:nvPr/>
        </p:nvSpPr>
        <p:spPr>
          <a:xfrm>
            <a:off x="9931003" y="7349133"/>
            <a:ext cx="3992523" cy="323255"/>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Extracting new features; BMI, PP,..etc.</a:t>
            </a:r>
            <a:endParaRPr lang="en-US" sz="1550" dirty="0"/>
          </a:p>
        </p:txBody>
      </p:sp>
      <p:pic>
        <p:nvPicPr>
          <p:cNvPr id="21" name="Image 4" descr="preencoded.png">    </p:cNvPr>
          <p:cNvPicPr>
            <a:picLocks noChangeAspect="1"/>
          </p:cNvPicPr>
          <p:nvPr/>
        </p:nvPicPr>
        <p:blipFill>
          <a:blip r:embed="rId6"/>
          <a:stretch>
            <a:fillRect/>
          </a:stretch>
        </p:blipFill>
        <p:spPr>
          <a:xfrm>
            <a:off x="5002292" y="2300883"/>
            <a:ext cx="4625816" cy="4625816"/>
          </a:xfrm>
          <a:prstGeom prst="rect">
            <a:avLst/>
          </a:prstGeom>
        </p:spPr>
      </p:pic>
      <p:sp>
        <p:nvSpPr>
          <p:cNvPr id="22" name="Text 15"/>
          <p:cNvSpPr/>
          <p:nvPr/>
        </p:nvSpPr>
        <p:spPr>
          <a:xfrm>
            <a:off x="7517190" y="6004858"/>
            <a:ext cx="302181" cy="377785"/>
          </a:xfrm>
          <a:prstGeom prst="rect">
            <a:avLst/>
          </a:prstGeom>
          <a:noFill/>
          <a:ln/>
        </p:spPr>
        <p:txBody>
          <a:bodyPr wrap="none" lIns="0" tIns="0" rIns="0" bIns="0" rtlCol="0" anchor="t"/>
          <a:lstStyle/>
          <a:p>
            <a:pPr algn="l" indent="0" marL="0">
              <a:lnSpc>
                <a:spcPts val="3800"/>
              </a:lnSpc>
              <a:buNone/>
            </a:pPr>
            <a:r>
              <a:rPr lang="en-US" sz="2350" dirty="0">
                <a:solidFill>
                  <a:srgbClr val="00002E"/>
                </a:solidFill>
                <a:latin typeface="Nunito Semi Bold" pitchFamily="34" charset="0"/>
                <a:ea typeface="Nunito Semi Bold" pitchFamily="34" charset="-122"/>
                <a:cs typeface="Nunito Semi Bold" pitchFamily="34" charset="-120"/>
              </a:rPr>
              <a:t>5</a:t>
            </a:r>
            <a:endParaRPr lang="en-US" sz="2350" dirty="0"/>
          </a:p>
        </p:txBody>
      </p:sp>
      <p:sp>
        <p:nvSpPr>
          <p:cNvPr id="23" name="Text 16"/>
          <p:cNvSpPr/>
          <p:nvPr/>
        </p:nvSpPr>
        <p:spPr>
          <a:xfrm>
            <a:off x="1847850" y="6871692"/>
            <a:ext cx="2851547" cy="356354"/>
          </a:xfrm>
          <a:prstGeom prst="rect">
            <a:avLst/>
          </a:prstGeom>
          <a:noFill/>
          <a:ln/>
        </p:spPr>
        <p:txBody>
          <a:bodyPr wrap="none" lIns="0" tIns="0" rIns="0" bIns="0" rtlCol="0" anchor="t"/>
          <a:lstStyle/>
          <a:p>
            <a:pPr algn="r" indent="0" marL="0">
              <a:lnSpc>
                <a:spcPts val="2800"/>
              </a:lnSpc>
              <a:buNone/>
            </a:pPr>
            <a:r>
              <a:rPr lang="en-US" sz="2200" dirty="0">
                <a:solidFill>
                  <a:srgbClr val="00002E"/>
                </a:solidFill>
                <a:latin typeface="Nunito Semi Bold" pitchFamily="34" charset="0"/>
                <a:ea typeface="Nunito Semi Bold" pitchFamily="34" charset="-122"/>
                <a:cs typeface="Nunito Semi Bold" pitchFamily="34" charset="-120"/>
              </a:rPr>
              <a:t>6. Machine Learning</a:t>
            </a:r>
            <a:endParaRPr lang="en-US" sz="2200" dirty="0"/>
          </a:p>
        </p:txBody>
      </p:sp>
      <p:sp>
        <p:nvSpPr>
          <p:cNvPr id="24" name="Text 17"/>
          <p:cNvSpPr/>
          <p:nvPr/>
        </p:nvSpPr>
        <p:spPr>
          <a:xfrm>
            <a:off x="706874" y="7349133"/>
            <a:ext cx="3992523" cy="323255"/>
          </a:xfrm>
          <a:prstGeom prst="rect">
            <a:avLst/>
          </a:prstGeom>
          <a:noFill/>
          <a:ln/>
        </p:spPr>
        <p:txBody>
          <a:bodyPr wrap="none" lIns="0" tIns="0" rIns="0" bIns="0" rtlCol="0" anchor="t"/>
          <a:lstStyle/>
          <a:p>
            <a:pPr algn="r" indent="0" marL="0">
              <a:lnSpc>
                <a:spcPts val="2500"/>
              </a:lnSpc>
              <a:buNone/>
            </a:pPr>
            <a:r>
              <a:rPr lang="en-US" sz="1550" dirty="0">
                <a:solidFill>
                  <a:srgbClr val="00002E"/>
                </a:solidFill>
                <a:latin typeface="PT Sans" pitchFamily="34" charset="0"/>
                <a:ea typeface="PT Sans" pitchFamily="34" charset="-122"/>
                <a:cs typeface="PT Sans" pitchFamily="34" charset="-120"/>
              </a:rPr>
              <a:t>Choosing suitable model that fits our data</a:t>
            </a:r>
            <a:endParaRPr lang="en-US" sz="1550" dirty="0"/>
          </a:p>
        </p:txBody>
      </p:sp>
      <p:pic>
        <p:nvPicPr>
          <p:cNvPr id="25" name="Image 5" descr="preencoded.png">    </p:cNvPr>
          <p:cNvPicPr>
            <a:picLocks noChangeAspect="1"/>
          </p:cNvPicPr>
          <p:nvPr/>
        </p:nvPicPr>
        <p:blipFill>
          <a:blip r:embed="rId7"/>
          <a:stretch>
            <a:fillRect/>
          </a:stretch>
        </p:blipFill>
        <p:spPr>
          <a:xfrm>
            <a:off x="5002292" y="2300883"/>
            <a:ext cx="4625816" cy="4625816"/>
          </a:xfrm>
          <a:prstGeom prst="rect">
            <a:avLst/>
          </a:prstGeom>
        </p:spPr>
      </p:pic>
      <p:sp>
        <p:nvSpPr>
          <p:cNvPr id="26" name="Text 18"/>
          <p:cNvSpPr/>
          <p:nvPr/>
        </p:nvSpPr>
        <p:spPr>
          <a:xfrm>
            <a:off x="6296442" y="5791855"/>
            <a:ext cx="302181" cy="377785"/>
          </a:xfrm>
          <a:prstGeom prst="rect">
            <a:avLst/>
          </a:prstGeom>
          <a:noFill/>
          <a:ln/>
        </p:spPr>
        <p:txBody>
          <a:bodyPr wrap="none" lIns="0" tIns="0" rIns="0" bIns="0" rtlCol="0" anchor="t"/>
          <a:lstStyle/>
          <a:p>
            <a:pPr algn="l" indent="0" marL="0">
              <a:lnSpc>
                <a:spcPts val="3800"/>
              </a:lnSpc>
              <a:buNone/>
            </a:pPr>
            <a:r>
              <a:rPr lang="en-US" sz="2350" dirty="0">
                <a:solidFill>
                  <a:srgbClr val="00002E"/>
                </a:solidFill>
                <a:latin typeface="Nunito Semi Bold" pitchFamily="34" charset="0"/>
                <a:ea typeface="Nunito Semi Bold" pitchFamily="34" charset="-122"/>
                <a:cs typeface="Nunito Semi Bold" pitchFamily="34" charset="-120"/>
              </a:rPr>
              <a:t>6</a:t>
            </a:r>
            <a:endParaRPr lang="en-US" sz="2350" dirty="0"/>
          </a:p>
        </p:txBody>
      </p:sp>
      <p:sp>
        <p:nvSpPr>
          <p:cNvPr id="27" name="Text 19"/>
          <p:cNvSpPr/>
          <p:nvPr/>
        </p:nvSpPr>
        <p:spPr>
          <a:xfrm>
            <a:off x="1847850" y="5444847"/>
            <a:ext cx="2851547" cy="356354"/>
          </a:xfrm>
          <a:prstGeom prst="rect">
            <a:avLst/>
          </a:prstGeom>
          <a:noFill/>
          <a:ln/>
        </p:spPr>
        <p:txBody>
          <a:bodyPr wrap="none" lIns="0" tIns="0" rIns="0" bIns="0" rtlCol="0" anchor="t"/>
          <a:lstStyle/>
          <a:p>
            <a:pPr algn="r" indent="0" marL="0">
              <a:lnSpc>
                <a:spcPts val="2800"/>
              </a:lnSpc>
              <a:buNone/>
            </a:pPr>
            <a:r>
              <a:rPr lang="en-US" sz="2200" dirty="0">
                <a:solidFill>
                  <a:srgbClr val="00002E"/>
                </a:solidFill>
                <a:latin typeface="Nunito Semi Bold" pitchFamily="34" charset="0"/>
                <a:ea typeface="Nunito Semi Bold" pitchFamily="34" charset="-122"/>
                <a:cs typeface="Nunito Semi Bold" pitchFamily="34" charset="-120"/>
              </a:rPr>
              <a:t>7. Model Evaluation </a:t>
            </a:r>
            <a:endParaRPr lang="en-US" sz="2200" dirty="0"/>
          </a:p>
        </p:txBody>
      </p:sp>
      <p:sp>
        <p:nvSpPr>
          <p:cNvPr id="28" name="Text 20"/>
          <p:cNvSpPr/>
          <p:nvPr/>
        </p:nvSpPr>
        <p:spPr>
          <a:xfrm>
            <a:off x="706874" y="5922288"/>
            <a:ext cx="3992523" cy="646509"/>
          </a:xfrm>
          <a:prstGeom prst="rect">
            <a:avLst/>
          </a:prstGeom>
          <a:noFill/>
          <a:ln/>
        </p:spPr>
        <p:txBody>
          <a:bodyPr wrap="square" lIns="0" tIns="0" rIns="0" bIns="0" rtlCol="0" anchor="t"/>
          <a:lstStyle/>
          <a:p>
            <a:pPr algn="r" indent="0" marL="0">
              <a:lnSpc>
                <a:spcPts val="2500"/>
              </a:lnSpc>
              <a:buNone/>
            </a:pPr>
            <a:r>
              <a:rPr lang="en-US" sz="1550" dirty="0">
                <a:solidFill>
                  <a:srgbClr val="00002E"/>
                </a:solidFill>
                <a:latin typeface="PT Sans" pitchFamily="34" charset="0"/>
                <a:ea typeface="PT Sans" pitchFamily="34" charset="-122"/>
                <a:cs typeface="PT Sans" pitchFamily="34" charset="-120"/>
              </a:rPr>
              <a:t>Applying different metrics; precision, recall,…etc</a:t>
            </a:r>
            <a:endParaRPr lang="en-US" sz="1550" dirty="0"/>
          </a:p>
        </p:txBody>
      </p:sp>
      <p:pic>
        <p:nvPicPr>
          <p:cNvPr id="29" name="Image 6" descr="preencoded.png">    </p:cNvPr>
          <p:cNvPicPr>
            <a:picLocks noChangeAspect="1"/>
          </p:cNvPicPr>
          <p:nvPr/>
        </p:nvPicPr>
        <p:blipFill>
          <a:blip r:embed="rId8"/>
          <a:stretch>
            <a:fillRect/>
          </a:stretch>
        </p:blipFill>
        <p:spPr>
          <a:xfrm>
            <a:off x="5002292" y="2300883"/>
            <a:ext cx="4625816" cy="4625816"/>
          </a:xfrm>
          <a:prstGeom prst="rect">
            <a:avLst/>
          </a:prstGeom>
        </p:spPr>
      </p:pic>
      <p:sp>
        <p:nvSpPr>
          <p:cNvPr id="30" name="Text 21"/>
          <p:cNvSpPr/>
          <p:nvPr/>
        </p:nvSpPr>
        <p:spPr>
          <a:xfrm>
            <a:off x="5583972" y="4778038"/>
            <a:ext cx="302181" cy="377785"/>
          </a:xfrm>
          <a:prstGeom prst="rect">
            <a:avLst/>
          </a:prstGeom>
          <a:noFill/>
          <a:ln/>
        </p:spPr>
        <p:txBody>
          <a:bodyPr wrap="none" lIns="0" tIns="0" rIns="0" bIns="0" rtlCol="0" anchor="t"/>
          <a:lstStyle/>
          <a:p>
            <a:pPr algn="l" indent="0" marL="0">
              <a:lnSpc>
                <a:spcPts val="3800"/>
              </a:lnSpc>
              <a:buNone/>
            </a:pPr>
            <a:r>
              <a:rPr lang="en-US" sz="2350" dirty="0">
                <a:solidFill>
                  <a:srgbClr val="00002E"/>
                </a:solidFill>
                <a:latin typeface="Nunito Semi Bold" pitchFamily="34" charset="0"/>
                <a:ea typeface="Nunito Semi Bold" pitchFamily="34" charset="-122"/>
                <a:cs typeface="Nunito Semi Bold" pitchFamily="34" charset="-120"/>
              </a:rPr>
              <a:t>7</a:t>
            </a:r>
            <a:endParaRPr lang="en-US" sz="2350" dirty="0"/>
          </a:p>
        </p:txBody>
      </p:sp>
      <p:sp>
        <p:nvSpPr>
          <p:cNvPr id="31" name="Text 22"/>
          <p:cNvSpPr/>
          <p:nvPr/>
        </p:nvSpPr>
        <p:spPr>
          <a:xfrm>
            <a:off x="706874" y="4163020"/>
            <a:ext cx="3992523" cy="356354"/>
          </a:xfrm>
          <a:prstGeom prst="rect">
            <a:avLst/>
          </a:prstGeom>
          <a:noFill/>
          <a:ln/>
        </p:spPr>
        <p:txBody>
          <a:bodyPr wrap="none" lIns="0" tIns="0" rIns="0" bIns="0" rtlCol="0" anchor="t"/>
          <a:lstStyle/>
          <a:p>
            <a:pPr algn="r" indent="0" marL="0">
              <a:lnSpc>
                <a:spcPts val="2800"/>
              </a:lnSpc>
              <a:buNone/>
            </a:pPr>
            <a:r>
              <a:rPr lang="en-US" sz="2200" dirty="0">
                <a:solidFill>
                  <a:srgbClr val="00002E"/>
                </a:solidFill>
                <a:latin typeface="Nunito Semi Bold" pitchFamily="34" charset="0"/>
                <a:ea typeface="Nunito Semi Bold" pitchFamily="34" charset="-122"/>
                <a:cs typeface="Nunito Semi Bold" pitchFamily="34" charset="-120"/>
              </a:rPr>
              <a:t>8. Deployment and Monitoring </a:t>
            </a:r>
            <a:endParaRPr lang="en-US" sz="2200" dirty="0"/>
          </a:p>
        </p:txBody>
      </p:sp>
      <p:sp>
        <p:nvSpPr>
          <p:cNvPr id="32" name="Text 23"/>
          <p:cNvSpPr/>
          <p:nvPr/>
        </p:nvSpPr>
        <p:spPr>
          <a:xfrm>
            <a:off x="706874" y="4640461"/>
            <a:ext cx="3992523" cy="323255"/>
          </a:xfrm>
          <a:prstGeom prst="rect">
            <a:avLst/>
          </a:prstGeom>
          <a:noFill/>
          <a:ln/>
        </p:spPr>
        <p:txBody>
          <a:bodyPr wrap="none" lIns="0" tIns="0" rIns="0" bIns="0" rtlCol="0" anchor="t"/>
          <a:lstStyle/>
          <a:p>
            <a:pPr algn="r" indent="0" marL="0">
              <a:lnSpc>
                <a:spcPts val="2500"/>
              </a:lnSpc>
              <a:buNone/>
            </a:pPr>
            <a:r>
              <a:rPr lang="en-US" sz="1550" dirty="0">
                <a:solidFill>
                  <a:srgbClr val="00002E"/>
                </a:solidFill>
                <a:latin typeface="PT Sans" pitchFamily="34" charset="0"/>
                <a:ea typeface="PT Sans" pitchFamily="34" charset="-122"/>
                <a:cs typeface="PT Sans" pitchFamily="34" charset="-120"/>
              </a:rPr>
              <a:t>Using Streamlit &amp; MLflow</a:t>
            </a:r>
            <a:endParaRPr lang="en-US" sz="1550" dirty="0"/>
          </a:p>
        </p:txBody>
      </p:sp>
      <p:pic>
        <p:nvPicPr>
          <p:cNvPr id="33" name="Image 7" descr="preencoded.png">    </p:cNvPr>
          <p:cNvPicPr>
            <a:picLocks noChangeAspect="1"/>
          </p:cNvPicPr>
          <p:nvPr/>
        </p:nvPicPr>
        <p:blipFill>
          <a:blip r:embed="rId9"/>
          <a:stretch>
            <a:fillRect/>
          </a:stretch>
        </p:blipFill>
        <p:spPr>
          <a:xfrm>
            <a:off x="5002292" y="2300883"/>
            <a:ext cx="4625816" cy="4625816"/>
          </a:xfrm>
          <a:prstGeom prst="rect">
            <a:avLst/>
          </a:prstGeom>
        </p:spPr>
      </p:pic>
      <p:sp>
        <p:nvSpPr>
          <p:cNvPr id="34" name="Text 24"/>
          <p:cNvSpPr/>
          <p:nvPr/>
        </p:nvSpPr>
        <p:spPr>
          <a:xfrm>
            <a:off x="5796975" y="3557290"/>
            <a:ext cx="302181" cy="377785"/>
          </a:xfrm>
          <a:prstGeom prst="rect">
            <a:avLst/>
          </a:prstGeom>
          <a:noFill/>
          <a:ln/>
        </p:spPr>
        <p:txBody>
          <a:bodyPr wrap="none" lIns="0" tIns="0" rIns="0" bIns="0" rtlCol="0" anchor="t"/>
          <a:lstStyle/>
          <a:p>
            <a:pPr algn="l" indent="0" marL="0">
              <a:lnSpc>
                <a:spcPts val="3800"/>
              </a:lnSpc>
              <a:buNone/>
            </a:pPr>
            <a:r>
              <a:rPr lang="en-US" sz="2350" dirty="0">
                <a:solidFill>
                  <a:srgbClr val="00002E"/>
                </a:solidFill>
                <a:latin typeface="Nunito Semi Bold" pitchFamily="34" charset="0"/>
                <a:ea typeface="Nunito Semi Bold" pitchFamily="34" charset="-122"/>
                <a:cs typeface="Nunito Semi Bold" pitchFamily="34" charset="-120"/>
              </a:rPr>
              <a:t>8</a:t>
            </a:r>
            <a:endParaRPr lang="en-US" sz="2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3174" y="642699"/>
            <a:ext cx="6174105" cy="531971"/>
          </a:xfrm>
          <a:prstGeom prst="rect">
            <a:avLst/>
          </a:prstGeom>
          <a:noFill/>
          <a:ln/>
        </p:spPr>
        <p:txBody>
          <a:bodyPr wrap="none" lIns="0" tIns="0" rIns="0" bIns="0" rtlCol="0" anchor="t"/>
          <a:lstStyle/>
          <a:p>
            <a:pPr algn="l" indent="0" marL="0">
              <a:lnSpc>
                <a:spcPts val="4150"/>
              </a:lnSpc>
              <a:buNone/>
            </a:pPr>
            <a:r>
              <a:rPr lang="en-US" sz="3350" dirty="0">
                <a:solidFill>
                  <a:srgbClr val="00002E"/>
                </a:solidFill>
                <a:latin typeface="Nunito Semi Bold" pitchFamily="34" charset="0"/>
                <a:ea typeface="Nunito Semi Bold" pitchFamily="34" charset="-122"/>
                <a:cs typeface="Nunito Semi Bold" pitchFamily="34" charset="-120"/>
              </a:rPr>
              <a:t>Data Collection and Exploration</a:t>
            </a:r>
            <a:endParaRPr lang="en-US" sz="3350" dirty="0"/>
          </a:p>
        </p:txBody>
      </p:sp>
      <p:sp>
        <p:nvSpPr>
          <p:cNvPr id="3" name="Shape 1"/>
          <p:cNvSpPr/>
          <p:nvPr/>
        </p:nvSpPr>
        <p:spPr>
          <a:xfrm>
            <a:off x="633174" y="1649492"/>
            <a:ext cx="406956" cy="406956"/>
          </a:xfrm>
          <a:prstGeom prst="roundRect">
            <a:avLst>
              <a:gd name="adj" fmla="val 66684"/>
            </a:avLst>
          </a:prstGeom>
          <a:solidFill>
            <a:srgbClr val="F3F3FF"/>
          </a:solidFill>
          <a:ln w="15240">
            <a:solidFill>
              <a:srgbClr val="2D4DF2"/>
            </a:solidFill>
            <a:prstDash val="solid"/>
          </a:ln>
        </p:spPr>
      </p:sp>
      <p:pic>
        <p:nvPicPr>
          <p:cNvPr id="4" name="Image 0" descr="preencoded.png">    </p:cNvPr>
          <p:cNvPicPr>
            <a:picLocks noChangeAspect="1"/>
          </p:cNvPicPr>
          <p:nvPr/>
        </p:nvPicPr>
        <p:blipFill>
          <a:blip r:embed="rId1"/>
          <a:stretch>
            <a:fillRect/>
          </a:stretch>
        </p:blipFill>
        <p:spPr>
          <a:xfrm>
            <a:off x="708958" y="1693366"/>
            <a:ext cx="255389" cy="319207"/>
          </a:xfrm>
          <a:prstGeom prst="rect">
            <a:avLst/>
          </a:prstGeom>
        </p:spPr>
      </p:pic>
      <p:sp>
        <p:nvSpPr>
          <p:cNvPr id="5" name="Text 2"/>
          <p:cNvSpPr/>
          <p:nvPr/>
        </p:nvSpPr>
        <p:spPr>
          <a:xfrm>
            <a:off x="1220986" y="1649492"/>
            <a:ext cx="2128361" cy="266105"/>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Dataset Overview</a:t>
            </a:r>
            <a:endParaRPr lang="en-US" sz="1650" dirty="0"/>
          </a:p>
        </p:txBody>
      </p:sp>
      <p:sp>
        <p:nvSpPr>
          <p:cNvPr id="6" name="Text 3"/>
          <p:cNvSpPr/>
          <p:nvPr/>
        </p:nvSpPr>
        <p:spPr>
          <a:xfrm>
            <a:off x="1220986" y="2024063"/>
            <a:ext cx="3746302" cy="1447800"/>
          </a:xfrm>
          <a:prstGeom prst="rect">
            <a:avLst/>
          </a:prstGeom>
          <a:noFill/>
          <a:ln/>
        </p:spPr>
        <p:txBody>
          <a:bodyPr wrap="square" lIns="0" tIns="0" rIns="0" bIns="0" rtlCol="0" anchor="t"/>
          <a:lstStyle/>
          <a:p>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The dataset consists of 70,000 records with 13 factors including age, gender, height, weight, blood pressure readings, cholesterol levels, glucose levels, lifestyle factors, and cardiovascular disease status.</a:t>
            </a:r>
            <a:endParaRPr lang="en-US" sz="1400" dirty="0"/>
          </a:p>
        </p:txBody>
      </p:sp>
      <p:sp>
        <p:nvSpPr>
          <p:cNvPr id="7" name="Shape 4"/>
          <p:cNvSpPr/>
          <p:nvPr/>
        </p:nvSpPr>
        <p:spPr>
          <a:xfrm>
            <a:off x="5148143" y="1649492"/>
            <a:ext cx="406956" cy="406956"/>
          </a:xfrm>
          <a:prstGeom prst="roundRect">
            <a:avLst>
              <a:gd name="adj" fmla="val 66684"/>
            </a:avLst>
          </a:prstGeom>
          <a:solidFill>
            <a:srgbClr val="F3F3FF"/>
          </a:solidFill>
          <a:ln w="15240">
            <a:solidFill>
              <a:srgbClr val="018CE1"/>
            </a:solidFill>
            <a:prstDash val="solid"/>
          </a:ln>
        </p:spPr>
      </p:sp>
      <p:pic>
        <p:nvPicPr>
          <p:cNvPr id="8" name="Image 1" descr="preencoded.png">    </p:cNvPr>
          <p:cNvPicPr>
            <a:picLocks noChangeAspect="1"/>
          </p:cNvPicPr>
          <p:nvPr/>
        </p:nvPicPr>
        <p:blipFill>
          <a:blip r:embed="rId2"/>
          <a:stretch>
            <a:fillRect/>
          </a:stretch>
        </p:blipFill>
        <p:spPr>
          <a:xfrm>
            <a:off x="5223927" y="1693366"/>
            <a:ext cx="255389" cy="319207"/>
          </a:xfrm>
          <a:prstGeom prst="rect">
            <a:avLst/>
          </a:prstGeom>
        </p:spPr>
      </p:pic>
      <p:sp>
        <p:nvSpPr>
          <p:cNvPr id="9" name="Text 5"/>
          <p:cNvSpPr/>
          <p:nvPr/>
        </p:nvSpPr>
        <p:spPr>
          <a:xfrm>
            <a:off x="5735955" y="1649492"/>
            <a:ext cx="2128361" cy="266105"/>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Initial Analysis</a:t>
            </a:r>
            <a:endParaRPr lang="en-US" sz="1650" dirty="0"/>
          </a:p>
        </p:txBody>
      </p:sp>
      <p:sp>
        <p:nvSpPr>
          <p:cNvPr id="10" name="Text 6"/>
          <p:cNvSpPr/>
          <p:nvPr/>
        </p:nvSpPr>
        <p:spPr>
          <a:xfrm>
            <a:off x="5735955" y="2024063"/>
            <a:ext cx="3746302" cy="1447800"/>
          </a:xfrm>
          <a:prstGeom prst="rect">
            <a:avLst/>
          </a:prstGeom>
          <a:noFill/>
          <a:ln/>
        </p:spPr>
        <p:txBody>
          <a:bodyPr wrap="square" lIns="0" tIns="0" rIns="0" bIns="0" rtlCol="0" anchor="t"/>
          <a:lstStyle/>
          <a:p>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Initial checks revealed no duplicates or null values in the dataset. Age was converted from days to years for better interpretation, and outliers were identified in height, weight, and blood pressure readings.</a:t>
            </a:r>
            <a:endParaRPr lang="en-US" sz="1400" dirty="0"/>
          </a:p>
        </p:txBody>
      </p:sp>
      <p:sp>
        <p:nvSpPr>
          <p:cNvPr id="11" name="Shape 7"/>
          <p:cNvSpPr/>
          <p:nvPr/>
        </p:nvSpPr>
        <p:spPr>
          <a:xfrm>
            <a:off x="9663112" y="1649492"/>
            <a:ext cx="406956" cy="406956"/>
          </a:xfrm>
          <a:prstGeom prst="roundRect">
            <a:avLst>
              <a:gd name="adj" fmla="val 66684"/>
            </a:avLst>
          </a:prstGeom>
          <a:solidFill>
            <a:srgbClr val="F3F3FF"/>
          </a:solidFill>
          <a:ln w="15240">
            <a:solidFill>
              <a:srgbClr val="DA33BF"/>
            </a:solidFill>
            <a:prstDash val="solid"/>
          </a:ln>
        </p:spPr>
      </p:sp>
      <p:pic>
        <p:nvPicPr>
          <p:cNvPr id="12" name="Image 2" descr="preencoded.png">    </p:cNvPr>
          <p:cNvPicPr>
            <a:picLocks noChangeAspect="1"/>
          </p:cNvPicPr>
          <p:nvPr/>
        </p:nvPicPr>
        <p:blipFill>
          <a:blip r:embed="rId3"/>
          <a:stretch>
            <a:fillRect/>
          </a:stretch>
        </p:blipFill>
        <p:spPr>
          <a:xfrm>
            <a:off x="9738896" y="1693366"/>
            <a:ext cx="255389" cy="319207"/>
          </a:xfrm>
          <a:prstGeom prst="rect">
            <a:avLst/>
          </a:prstGeom>
        </p:spPr>
      </p:pic>
      <p:sp>
        <p:nvSpPr>
          <p:cNvPr id="13" name="Text 8"/>
          <p:cNvSpPr/>
          <p:nvPr/>
        </p:nvSpPr>
        <p:spPr>
          <a:xfrm>
            <a:off x="10250924" y="1649492"/>
            <a:ext cx="2128361" cy="266105"/>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Data Cleaning</a:t>
            </a:r>
            <a:endParaRPr lang="en-US" sz="1650" dirty="0"/>
          </a:p>
        </p:txBody>
      </p:sp>
      <p:sp>
        <p:nvSpPr>
          <p:cNvPr id="14" name="Text 9"/>
          <p:cNvSpPr/>
          <p:nvPr/>
        </p:nvSpPr>
        <p:spPr>
          <a:xfrm>
            <a:off x="10250924" y="2024063"/>
            <a:ext cx="3746302" cy="1158240"/>
          </a:xfrm>
          <a:prstGeom prst="rect">
            <a:avLst/>
          </a:prstGeom>
          <a:noFill/>
          <a:ln/>
        </p:spPr>
        <p:txBody>
          <a:bodyPr wrap="square" lIns="0" tIns="0" rIns="0" bIns="0" rtlCol="0" anchor="t"/>
          <a:lstStyle/>
          <a:p>
            <a:pPr algn="l" indent="0" marL="0">
              <a:lnSpc>
                <a:spcPts val="2250"/>
              </a:lnSpc>
              <a:buNone/>
            </a:pPr>
            <a:r>
              <a:rPr lang="en-US" sz="1400" b="1" dirty="0">
                <a:solidFill>
                  <a:srgbClr val="00002E"/>
                </a:solidFill>
                <a:latin typeface="PT Sans" pitchFamily="34" charset="0"/>
                <a:ea typeface="PT Sans" pitchFamily="34" charset="-122"/>
                <a:cs typeface="PT Sans" pitchFamily="34" charset="-120"/>
              </a:rPr>
              <a:t>Outliers were handled by establishing medical thresholds:</a:t>
            </a:r>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 height (100–200 cm), weight (45–190 kg), systolic pressure (50–250 mmHg), and diastolic pressure (40–150 mmHg). </a:t>
            </a:r>
            <a:endParaRPr lang="en-US" sz="1400" dirty="0"/>
          </a:p>
        </p:txBody>
      </p:sp>
      <p:sp>
        <p:nvSpPr>
          <p:cNvPr id="15" name="Text 10"/>
          <p:cNvSpPr/>
          <p:nvPr/>
        </p:nvSpPr>
        <p:spPr>
          <a:xfrm>
            <a:off x="10250924" y="3290768"/>
            <a:ext cx="3746302" cy="289560"/>
          </a:xfrm>
          <a:prstGeom prst="rect">
            <a:avLst/>
          </a:prstGeom>
          <a:noFill/>
          <a:ln/>
        </p:spPr>
        <p:txBody>
          <a:bodyPr wrap="none" lIns="0" tIns="0" rIns="0" bIns="0" rtlCol="0" anchor="t"/>
          <a:lstStyle/>
          <a:p>
            <a:pPr algn="l" indent="0" marL="0">
              <a:lnSpc>
                <a:spcPts val="2250"/>
              </a:lnSpc>
              <a:buNone/>
            </a:pPr>
            <a:endParaRPr lang="en-US" sz="1400" dirty="0"/>
          </a:p>
        </p:txBody>
      </p:sp>
      <p:sp>
        <p:nvSpPr>
          <p:cNvPr id="16" name="Shape 11"/>
          <p:cNvSpPr/>
          <p:nvPr/>
        </p:nvSpPr>
        <p:spPr>
          <a:xfrm>
            <a:off x="633174" y="3964662"/>
            <a:ext cx="406956" cy="406956"/>
          </a:xfrm>
          <a:prstGeom prst="roundRect">
            <a:avLst>
              <a:gd name="adj" fmla="val 66684"/>
            </a:avLst>
          </a:prstGeom>
          <a:solidFill>
            <a:srgbClr val="F3F3FF"/>
          </a:solidFill>
          <a:ln w="15240">
            <a:solidFill>
              <a:srgbClr val="2D4DF2"/>
            </a:solidFill>
            <a:prstDash val="solid"/>
          </a:ln>
        </p:spPr>
      </p:sp>
      <p:pic>
        <p:nvPicPr>
          <p:cNvPr id="17" name="Image 3" descr="preencoded.png">    </p:cNvPr>
          <p:cNvPicPr>
            <a:picLocks noChangeAspect="1"/>
          </p:cNvPicPr>
          <p:nvPr/>
        </p:nvPicPr>
        <p:blipFill>
          <a:blip r:embed="rId4"/>
          <a:stretch>
            <a:fillRect/>
          </a:stretch>
        </p:blipFill>
        <p:spPr>
          <a:xfrm>
            <a:off x="708958" y="4008537"/>
            <a:ext cx="255389" cy="319207"/>
          </a:xfrm>
          <a:prstGeom prst="rect">
            <a:avLst/>
          </a:prstGeom>
        </p:spPr>
      </p:pic>
      <p:sp>
        <p:nvSpPr>
          <p:cNvPr id="18" name="Text 12"/>
          <p:cNvSpPr/>
          <p:nvPr/>
        </p:nvSpPr>
        <p:spPr>
          <a:xfrm>
            <a:off x="1220986" y="3964662"/>
            <a:ext cx="2128361" cy="266105"/>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Additional Handling </a:t>
            </a:r>
            <a:endParaRPr lang="en-US" sz="1650" dirty="0"/>
          </a:p>
        </p:txBody>
      </p:sp>
      <p:sp>
        <p:nvSpPr>
          <p:cNvPr id="19" name="Text 13"/>
          <p:cNvSpPr/>
          <p:nvPr/>
        </p:nvSpPr>
        <p:spPr>
          <a:xfrm>
            <a:off x="1220986" y="4339233"/>
            <a:ext cx="12776240" cy="289560"/>
          </a:xfrm>
          <a:prstGeom prst="rect">
            <a:avLst/>
          </a:prstGeom>
          <a:noFill/>
          <a:ln/>
        </p:spPr>
        <p:txBody>
          <a:bodyPr wrap="none" lIns="0" tIns="0" rIns="0" bIns="0" rtlCol="0" anchor="t"/>
          <a:lstStyle/>
          <a:p>
            <a:pPr algn="l" indent="0" marL="0">
              <a:lnSpc>
                <a:spcPts val="2250"/>
              </a:lnSpc>
              <a:buNone/>
            </a:pPr>
            <a:r>
              <a:rPr lang="en-US" sz="1400" b="1" dirty="0">
                <a:solidFill>
                  <a:srgbClr val="00002E"/>
                </a:solidFill>
                <a:latin typeface="PT Sans" pitchFamily="34" charset="0"/>
                <a:ea typeface="PT Sans" pitchFamily="34" charset="-122"/>
                <a:cs typeface="PT Sans" pitchFamily="34" charset="-120"/>
              </a:rPr>
              <a:t>Dynamic Imputation Strategy for Diastolic Pressure Outliers</a:t>
            </a:r>
            <a:endParaRPr lang="en-US" sz="1400" dirty="0"/>
          </a:p>
        </p:txBody>
      </p:sp>
      <p:sp>
        <p:nvSpPr>
          <p:cNvPr id="20" name="Text 14"/>
          <p:cNvSpPr/>
          <p:nvPr/>
        </p:nvSpPr>
        <p:spPr>
          <a:xfrm>
            <a:off x="1220986" y="4737259"/>
            <a:ext cx="12776240" cy="28956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00002E"/>
                </a:solidFill>
                <a:latin typeface="PT Sans" pitchFamily="34" charset="0"/>
                <a:ea typeface="PT Sans" pitchFamily="34" charset="-122"/>
                <a:cs typeface="PT Sans" pitchFamily="34" charset="-120"/>
              </a:rPr>
              <a:t>Thresholds of </a:t>
            </a:r>
            <a:pPr algn="l" indent="0" marL="0">
              <a:lnSpc>
                <a:spcPts val="2250"/>
              </a:lnSpc>
              <a:buNone/>
            </a:pPr>
            <a:r>
              <a:rPr lang="en-US" sz="1400" b="1" dirty="0">
                <a:solidFill>
                  <a:srgbClr val="00002E"/>
                </a:solidFill>
                <a:latin typeface="PT Sans" pitchFamily="34" charset="0"/>
                <a:ea typeface="PT Sans" pitchFamily="34" charset="-122"/>
                <a:cs typeface="PT Sans" pitchFamily="34" charset="-120"/>
              </a:rPr>
              <a:t>ap_lo &lt; 40 mmHg</a:t>
            </a:r>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 or </a:t>
            </a:r>
            <a:pPr algn="l" indent="0" marL="0">
              <a:lnSpc>
                <a:spcPts val="2250"/>
              </a:lnSpc>
              <a:buNone/>
            </a:pPr>
            <a:r>
              <a:rPr lang="en-US" sz="1400" b="1" dirty="0">
                <a:solidFill>
                  <a:srgbClr val="00002E"/>
                </a:solidFill>
                <a:latin typeface="PT Sans" pitchFamily="34" charset="0"/>
                <a:ea typeface="PT Sans" pitchFamily="34" charset="-122"/>
                <a:cs typeface="PT Sans" pitchFamily="34" charset="-120"/>
              </a:rPr>
              <a:t>ap_lo &gt; 150 mmHg</a:t>
            </a:r>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a:t>
            </a:r>
            <a:endParaRPr lang="en-US" sz="1400" dirty="0"/>
          </a:p>
        </p:txBody>
      </p:sp>
      <p:sp>
        <p:nvSpPr>
          <p:cNvPr id="21" name="Text 15"/>
          <p:cNvSpPr/>
          <p:nvPr/>
        </p:nvSpPr>
        <p:spPr>
          <a:xfrm>
            <a:off x="1220986" y="5090041"/>
            <a:ext cx="12776240" cy="28956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00002E"/>
                </a:solidFill>
                <a:latin typeface="PT Sans" pitchFamily="34" charset="0"/>
                <a:ea typeface="PT Sans" pitchFamily="34" charset="-122"/>
                <a:cs typeface="PT Sans" pitchFamily="34" charset="-120"/>
              </a:rPr>
              <a:t>Assumed these cases have </a:t>
            </a:r>
            <a:pPr algn="l" indent="0" marL="0">
              <a:lnSpc>
                <a:spcPts val="2250"/>
              </a:lnSpc>
              <a:buNone/>
            </a:pPr>
            <a:r>
              <a:rPr lang="en-US" sz="1400" b="1" dirty="0">
                <a:solidFill>
                  <a:srgbClr val="00002E"/>
                </a:solidFill>
                <a:latin typeface="PT Sans" pitchFamily="34" charset="0"/>
                <a:ea typeface="PT Sans" pitchFamily="34" charset="-122"/>
                <a:cs typeface="PT Sans" pitchFamily="34" charset="-120"/>
              </a:rPr>
              <a:t>cardio = 1.</a:t>
            </a:r>
            <a:endParaRPr lang="en-US" sz="1400" dirty="0"/>
          </a:p>
        </p:txBody>
      </p:sp>
      <p:sp>
        <p:nvSpPr>
          <p:cNvPr id="22" name="Text 16"/>
          <p:cNvSpPr/>
          <p:nvPr/>
        </p:nvSpPr>
        <p:spPr>
          <a:xfrm>
            <a:off x="1220986" y="5442823"/>
            <a:ext cx="12776240" cy="28956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00002E"/>
                </a:solidFill>
                <a:latin typeface="PT Sans" pitchFamily="34" charset="0"/>
                <a:ea typeface="PT Sans" pitchFamily="34" charset="-122"/>
                <a:cs typeface="PT Sans" pitchFamily="34" charset="-120"/>
              </a:rPr>
              <a:t> </a:t>
            </a:r>
            <a:pPr algn="l" indent="0" marL="0">
              <a:lnSpc>
                <a:spcPts val="2250"/>
              </a:lnSpc>
              <a:buNone/>
            </a:pPr>
            <a:r>
              <a:rPr lang="en-US" sz="1400" b="1" dirty="0">
                <a:solidFill>
                  <a:srgbClr val="00002E"/>
                </a:solidFill>
                <a:latin typeface="PT Sans" pitchFamily="34" charset="0"/>
                <a:ea typeface="PT Sans" pitchFamily="34" charset="-122"/>
                <a:cs typeface="PT Sans" pitchFamily="34" charset="-120"/>
              </a:rPr>
              <a:t>Subset of 837 records</a:t>
            </a:r>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 matched this criteria.</a:t>
            </a:r>
            <a:endParaRPr lang="en-US" sz="1400" dirty="0"/>
          </a:p>
        </p:txBody>
      </p:sp>
      <p:sp>
        <p:nvSpPr>
          <p:cNvPr id="23" name="Text 17"/>
          <p:cNvSpPr/>
          <p:nvPr/>
        </p:nvSpPr>
        <p:spPr>
          <a:xfrm>
            <a:off x="1220986" y="5795605"/>
            <a:ext cx="12776240" cy="28956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00002E"/>
                </a:solidFill>
                <a:latin typeface="PT Sans" pitchFamily="34" charset="0"/>
                <a:ea typeface="PT Sans" pitchFamily="34" charset="-122"/>
                <a:cs typeface="PT Sans" pitchFamily="34" charset="-120"/>
              </a:rPr>
              <a:t>Calculated the </a:t>
            </a:r>
            <a:pPr algn="l" indent="0" marL="0">
              <a:lnSpc>
                <a:spcPts val="2250"/>
              </a:lnSpc>
              <a:buNone/>
            </a:pPr>
            <a:r>
              <a:rPr lang="en-US" sz="1400" b="1" dirty="0">
                <a:solidFill>
                  <a:srgbClr val="00002E"/>
                </a:solidFill>
                <a:latin typeface="PT Sans" pitchFamily="34" charset="0"/>
                <a:ea typeface="PT Sans" pitchFamily="34" charset="-122"/>
                <a:cs typeface="PT Sans" pitchFamily="34" charset="-120"/>
              </a:rPr>
              <a:t>mean diastolic pressure</a:t>
            </a:r>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 of this subset.</a:t>
            </a:r>
            <a:endParaRPr lang="en-US" sz="1400" dirty="0"/>
          </a:p>
        </p:txBody>
      </p:sp>
      <p:sp>
        <p:nvSpPr>
          <p:cNvPr id="24" name="Text 18"/>
          <p:cNvSpPr/>
          <p:nvPr/>
        </p:nvSpPr>
        <p:spPr>
          <a:xfrm>
            <a:off x="1220986" y="6148388"/>
            <a:ext cx="12776240" cy="28956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00002E"/>
                </a:solidFill>
                <a:latin typeface="PT Sans" pitchFamily="34" charset="0"/>
                <a:ea typeface="PT Sans" pitchFamily="34" charset="-122"/>
                <a:cs typeface="PT Sans" pitchFamily="34" charset="-120"/>
              </a:rPr>
              <a:t>Imputed outlier values with this mean to ensure data consistency.</a:t>
            </a:r>
            <a:endParaRPr lang="en-US" sz="1400" dirty="0"/>
          </a:p>
        </p:txBody>
      </p:sp>
      <p:sp>
        <p:nvSpPr>
          <p:cNvPr id="25" name="Text 19"/>
          <p:cNvSpPr/>
          <p:nvPr/>
        </p:nvSpPr>
        <p:spPr>
          <a:xfrm>
            <a:off x="1220986" y="6546413"/>
            <a:ext cx="12776240" cy="289560"/>
          </a:xfrm>
          <a:prstGeom prst="rect">
            <a:avLst/>
          </a:prstGeom>
          <a:noFill/>
          <a:ln/>
        </p:spPr>
        <p:txBody>
          <a:bodyPr wrap="none" lIns="0" tIns="0" rIns="0" bIns="0" rtlCol="0" anchor="t"/>
          <a:lstStyle/>
          <a:p>
            <a:pPr algn="l" indent="0" marL="0">
              <a:lnSpc>
                <a:spcPts val="2250"/>
              </a:lnSpc>
              <a:buNone/>
            </a:pPr>
            <a:r>
              <a:rPr lang="en-US" sz="1400" b="1" dirty="0">
                <a:solidFill>
                  <a:srgbClr val="00002E"/>
                </a:solidFill>
                <a:latin typeface="PT Sans" pitchFamily="34" charset="0"/>
                <a:ea typeface="PT Sans" pitchFamily="34" charset="-122"/>
                <a:cs typeface="PT Sans" pitchFamily="34" charset="-120"/>
              </a:rPr>
              <a:t>Handling Inconsistent and Rare Records</a:t>
            </a:r>
            <a:endParaRPr lang="en-US" sz="1400" dirty="0"/>
          </a:p>
        </p:txBody>
      </p:sp>
      <p:sp>
        <p:nvSpPr>
          <p:cNvPr id="26" name="Text 20"/>
          <p:cNvSpPr/>
          <p:nvPr/>
        </p:nvSpPr>
        <p:spPr>
          <a:xfrm>
            <a:off x="1220986" y="6944439"/>
            <a:ext cx="12776240" cy="289560"/>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00002E"/>
                </a:solidFill>
                <a:latin typeface="PT Sans" pitchFamily="34" charset="0"/>
                <a:ea typeface="PT Sans" pitchFamily="34" charset="-122"/>
                <a:cs typeface="PT Sans" pitchFamily="34" charset="-120"/>
              </a:rPr>
              <a:t>Removed 88 records</a:t>
            </a:r>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 where </a:t>
            </a:r>
            <a:pPr algn="l" indent="0" marL="0">
              <a:lnSpc>
                <a:spcPts val="2250"/>
              </a:lnSpc>
              <a:buNone/>
            </a:pPr>
            <a:r>
              <a:rPr lang="en-US" sz="1400" b="1" dirty="0">
                <a:solidFill>
                  <a:srgbClr val="00002E"/>
                </a:solidFill>
                <a:latin typeface="PT Sans" pitchFamily="34" charset="0"/>
                <a:ea typeface="PT Sans" pitchFamily="34" charset="-122"/>
                <a:cs typeface="PT Sans" pitchFamily="34" charset="-120"/>
              </a:rPr>
              <a:t>(ap_lo) &gt; (ap_hi)</a:t>
            </a:r>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a:t>
            </a:r>
            <a:endParaRPr lang="en-US" sz="1400" dirty="0"/>
          </a:p>
        </p:txBody>
      </p:sp>
      <p:sp>
        <p:nvSpPr>
          <p:cNvPr id="27" name="Text 21"/>
          <p:cNvSpPr/>
          <p:nvPr/>
        </p:nvSpPr>
        <p:spPr>
          <a:xfrm>
            <a:off x="1220986" y="7297222"/>
            <a:ext cx="12776240" cy="289560"/>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00002E"/>
                </a:solidFill>
                <a:latin typeface="PT Sans" pitchFamily="34" charset="0"/>
                <a:ea typeface="PT Sans" pitchFamily="34" charset="-122"/>
                <a:cs typeface="PT Sans" pitchFamily="34" charset="-120"/>
              </a:rPr>
              <a:t>Removed 11 records</a:t>
            </a:r>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 with </a:t>
            </a:r>
            <a:pPr algn="l" indent="0" marL="0">
              <a:lnSpc>
                <a:spcPts val="2250"/>
              </a:lnSpc>
              <a:buNone/>
            </a:pPr>
            <a:r>
              <a:rPr lang="en-US" sz="1400" b="1" dirty="0">
                <a:solidFill>
                  <a:srgbClr val="00002E"/>
                </a:solidFill>
                <a:latin typeface="PT Sans" pitchFamily="34" charset="0"/>
                <a:ea typeface="PT Sans" pitchFamily="34" charset="-122"/>
                <a:cs typeface="PT Sans" pitchFamily="34" charset="-120"/>
              </a:rPr>
              <a:t>gender = 3</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18862" y="329089"/>
            <a:ext cx="3294817"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Before Vs After Handling </a:t>
            </a:r>
            <a:endParaRPr lang="en-US" sz="2200" dirty="0"/>
          </a:p>
        </p:txBody>
      </p:sp>
      <p:sp>
        <p:nvSpPr>
          <p:cNvPr id="3" name="Text 1"/>
          <p:cNvSpPr/>
          <p:nvPr/>
        </p:nvSpPr>
        <p:spPr>
          <a:xfrm>
            <a:off x="2949178" y="980123"/>
            <a:ext cx="1689735" cy="211098"/>
          </a:xfrm>
          <a:prstGeom prst="rect">
            <a:avLst/>
          </a:prstGeom>
          <a:noFill/>
          <a:ln/>
        </p:spPr>
        <p:txBody>
          <a:bodyPr wrap="none" lIns="0" tIns="0" rIns="0" bIns="0" rtlCol="0" anchor="t"/>
          <a:lstStyle/>
          <a:p>
            <a:pPr algn="ctr" indent="0" marL="0">
              <a:lnSpc>
                <a:spcPts val="1650"/>
              </a:lnSpc>
              <a:buNone/>
            </a:pPr>
            <a:r>
              <a:rPr lang="en-US" sz="1300" dirty="0">
                <a:solidFill>
                  <a:srgbClr val="00002E"/>
                </a:solidFill>
                <a:latin typeface="Nunito Semi Bold" pitchFamily="34" charset="0"/>
                <a:ea typeface="Nunito Semi Bold" pitchFamily="34" charset="-122"/>
                <a:cs typeface="Nunito Semi Bold" pitchFamily="34" charset="-120"/>
              </a:rPr>
              <a:t>Before      </a:t>
            </a:r>
            <a:endParaRPr lang="en-US" sz="1300" dirty="0"/>
          </a:p>
        </p:txBody>
      </p:sp>
      <p:sp>
        <p:nvSpPr>
          <p:cNvPr id="4" name="Text 2"/>
          <p:cNvSpPr/>
          <p:nvPr/>
        </p:nvSpPr>
        <p:spPr>
          <a:xfrm>
            <a:off x="7468791" y="980123"/>
            <a:ext cx="1689735" cy="211098"/>
          </a:xfrm>
          <a:prstGeom prst="rect">
            <a:avLst/>
          </a:prstGeom>
          <a:noFill/>
          <a:ln/>
        </p:spPr>
        <p:txBody>
          <a:bodyPr wrap="none" lIns="0" tIns="0" rIns="0" bIns="0" rtlCol="0" anchor="t"/>
          <a:lstStyle/>
          <a:p>
            <a:pPr algn="l" indent="0" marL="0">
              <a:lnSpc>
                <a:spcPts val="1650"/>
              </a:lnSpc>
              <a:buNone/>
            </a:pPr>
            <a:r>
              <a:rPr lang="en-US" sz="1300" dirty="0">
                <a:solidFill>
                  <a:srgbClr val="00002E"/>
                </a:solidFill>
                <a:latin typeface="Nunito Semi Bold" pitchFamily="34" charset="0"/>
                <a:ea typeface="Nunito Semi Bold" pitchFamily="34" charset="-122"/>
                <a:cs typeface="Nunito Semi Bold" pitchFamily="34" charset="-120"/>
              </a:rPr>
              <a:t>        After</a:t>
            </a:r>
            <a:endParaRPr lang="en-US" sz="1300" dirty="0"/>
          </a:p>
        </p:txBody>
      </p:sp>
      <p:pic>
        <p:nvPicPr>
          <p:cNvPr id="5" name="Image 0" descr="preencoded.png">    </p:cNvPr>
          <p:cNvPicPr>
            <a:picLocks noChangeAspect="1"/>
          </p:cNvPicPr>
          <p:nvPr/>
        </p:nvPicPr>
        <p:blipFill>
          <a:blip r:embed="rId1"/>
          <a:stretch>
            <a:fillRect/>
          </a:stretch>
        </p:blipFill>
        <p:spPr>
          <a:xfrm>
            <a:off x="418862" y="1445419"/>
            <a:ext cx="6477357" cy="6287333"/>
          </a:xfrm>
          <a:prstGeom prst="rect">
            <a:avLst/>
          </a:prstGeom>
        </p:spPr>
      </p:pic>
      <p:sp>
        <p:nvSpPr>
          <p:cNvPr id="6" name="Text 3"/>
          <p:cNvSpPr/>
          <p:nvPr/>
        </p:nvSpPr>
        <p:spPr>
          <a:xfrm>
            <a:off x="418862" y="7867293"/>
            <a:ext cx="13792676" cy="191453"/>
          </a:xfrm>
          <a:prstGeom prst="rect">
            <a:avLst/>
          </a:prstGeom>
          <a:noFill/>
          <a:ln/>
        </p:spPr>
        <p:txBody>
          <a:bodyPr wrap="none" lIns="0" tIns="0" rIns="0" bIns="0" rtlCol="0" anchor="t"/>
          <a:lstStyle/>
          <a:p>
            <a:pPr algn="l" indent="0" marL="0">
              <a:lnSpc>
                <a:spcPts val="1500"/>
              </a:lnSpc>
              <a:buNone/>
            </a:pP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0289" y="1079778"/>
            <a:ext cx="4261604" cy="532567"/>
          </a:xfrm>
          <a:prstGeom prst="rect">
            <a:avLst/>
          </a:prstGeom>
          <a:noFill/>
          <a:ln/>
        </p:spPr>
        <p:txBody>
          <a:bodyPr wrap="none" lIns="0" tIns="0" rIns="0" bIns="0" rtlCol="0" anchor="t"/>
          <a:lstStyle/>
          <a:p>
            <a:pPr algn="l" indent="0" marL="0">
              <a:lnSpc>
                <a:spcPts val="4150"/>
              </a:lnSpc>
              <a:buNone/>
            </a:pPr>
            <a:r>
              <a:rPr lang="en-US" sz="3350" dirty="0">
                <a:solidFill>
                  <a:srgbClr val="00002E"/>
                </a:solidFill>
                <a:latin typeface="Nunito Semi Bold" pitchFamily="34" charset="0"/>
                <a:ea typeface="Nunito Semi Bold" pitchFamily="34" charset="-122"/>
                <a:cs typeface="Nunito Semi Bold" pitchFamily="34" charset="-120"/>
              </a:rPr>
              <a:t>Feature Engineering</a:t>
            </a:r>
            <a:endParaRPr lang="en-US" sz="3350" dirty="0"/>
          </a:p>
        </p:txBody>
      </p:sp>
      <p:pic>
        <p:nvPicPr>
          <p:cNvPr id="4" name="Image 1" descr="preencoded.png">    </p:cNvPr>
          <p:cNvPicPr>
            <a:picLocks noChangeAspect="1"/>
          </p:cNvPicPr>
          <p:nvPr/>
        </p:nvPicPr>
        <p:blipFill>
          <a:blip r:embed="rId2"/>
          <a:stretch>
            <a:fillRect/>
          </a:stretch>
        </p:blipFill>
        <p:spPr>
          <a:xfrm>
            <a:off x="6120289" y="1883926"/>
            <a:ext cx="905589" cy="1316474"/>
          </a:xfrm>
          <a:prstGeom prst="rect">
            <a:avLst/>
          </a:prstGeom>
        </p:spPr>
      </p:pic>
      <p:sp>
        <p:nvSpPr>
          <p:cNvPr id="5" name="Text 1"/>
          <p:cNvSpPr/>
          <p:nvPr/>
        </p:nvSpPr>
        <p:spPr>
          <a:xfrm>
            <a:off x="7297460" y="2065020"/>
            <a:ext cx="2236827" cy="266343"/>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Body Mass Index (BMI)</a:t>
            </a:r>
            <a:endParaRPr lang="en-US" sz="1650" dirty="0"/>
          </a:p>
        </p:txBody>
      </p:sp>
      <p:sp>
        <p:nvSpPr>
          <p:cNvPr id="6" name="Text 2"/>
          <p:cNvSpPr/>
          <p:nvPr/>
        </p:nvSpPr>
        <p:spPr>
          <a:xfrm>
            <a:off x="7297460" y="2439948"/>
            <a:ext cx="6699052" cy="579358"/>
          </a:xfrm>
          <a:prstGeom prst="rect">
            <a:avLst/>
          </a:prstGeom>
          <a:noFill/>
          <a:ln/>
        </p:spPr>
        <p:txBody>
          <a:bodyPr wrap="square" lIns="0" tIns="0" rIns="0" bIns="0" rtlCol="0" anchor="t"/>
          <a:lstStyle/>
          <a:p>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BMI was calculated using weight and height, then categorized into: Underweight (&lt;18.5), Normal weight (18.5-24.9), Overweight (25-29.9), and Obesity (≥30).</a:t>
            </a:r>
            <a:endParaRPr lang="en-US" sz="1400" dirty="0"/>
          </a:p>
        </p:txBody>
      </p:sp>
      <p:pic>
        <p:nvPicPr>
          <p:cNvPr id="7" name="Image 2" descr="preencoded.png">    </p:cNvPr>
          <p:cNvPicPr>
            <a:picLocks noChangeAspect="1"/>
          </p:cNvPicPr>
          <p:nvPr/>
        </p:nvPicPr>
        <p:blipFill>
          <a:blip r:embed="rId3"/>
          <a:stretch>
            <a:fillRect/>
          </a:stretch>
        </p:blipFill>
        <p:spPr>
          <a:xfrm>
            <a:off x="6120289" y="3200400"/>
            <a:ext cx="905589" cy="1316474"/>
          </a:xfrm>
          <a:prstGeom prst="rect">
            <a:avLst/>
          </a:prstGeom>
        </p:spPr>
      </p:pic>
      <p:sp>
        <p:nvSpPr>
          <p:cNvPr id="8" name="Text 3"/>
          <p:cNvSpPr/>
          <p:nvPr/>
        </p:nvSpPr>
        <p:spPr>
          <a:xfrm>
            <a:off x="7297460" y="3381494"/>
            <a:ext cx="2130743" cy="266343"/>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Hypertension Feature</a:t>
            </a:r>
            <a:endParaRPr lang="en-US" sz="1650" dirty="0"/>
          </a:p>
        </p:txBody>
      </p:sp>
      <p:sp>
        <p:nvSpPr>
          <p:cNvPr id="9" name="Text 4"/>
          <p:cNvSpPr/>
          <p:nvPr/>
        </p:nvSpPr>
        <p:spPr>
          <a:xfrm>
            <a:off x="7297460" y="3756422"/>
            <a:ext cx="6699052" cy="579358"/>
          </a:xfrm>
          <a:prstGeom prst="rect">
            <a:avLst/>
          </a:prstGeom>
          <a:noFill/>
          <a:ln/>
        </p:spPr>
        <p:txBody>
          <a:bodyPr wrap="square" lIns="0" tIns="0" rIns="0" bIns="0" rtlCol="0" anchor="t"/>
          <a:lstStyle/>
          <a:p>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A binary hypertension flag was created, set to 1 if systolic pressure &gt;130mmHg or diastolic pressure &gt;90mmHg, indicating stage 1 hypertension or higher.</a:t>
            </a:r>
            <a:endParaRPr lang="en-US" sz="1400" dirty="0"/>
          </a:p>
        </p:txBody>
      </p:sp>
      <p:pic>
        <p:nvPicPr>
          <p:cNvPr id="10" name="Image 3" descr="preencoded.png">    </p:cNvPr>
          <p:cNvPicPr>
            <a:picLocks noChangeAspect="1"/>
          </p:cNvPicPr>
          <p:nvPr/>
        </p:nvPicPr>
        <p:blipFill>
          <a:blip r:embed="rId4"/>
          <a:stretch>
            <a:fillRect/>
          </a:stretch>
        </p:blipFill>
        <p:spPr>
          <a:xfrm>
            <a:off x="6120289" y="4516874"/>
            <a:ext cx="905589" cy="1316474"/>
          </a:xfrm>
          <a:prstGeom prst="rect">
            <a:avLst/>
          </a:prstGeom>
        </p:spPr>
      </p:pic>
      <p:sp>
        <p:nvSpPr>
          <p:cNvPr id="11" name="Text 5"/>
          <p:cNvSpPr/>
          <p:nvPr/>
        </p:nvSpPr>
        <p:spPr>
          <a:xfrm>
            <a:off x="7297460" y="4697968"/>
            <a:ext cx="2181225" cy="266343"/>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Pulse Pressure &amp; MAP</a:t>
            </a:r>
            <a:endParaRPr lang="en-US" sz="1650" dirty="0"/>
          </a:p>
        </p:txBody>
      </p:sp>
      <p:sp>
        <p:nvSpPr>
          <p:cNvPr id="12" name="Text 6"/>
          <p:cNvSpPr/>
          <p:nvPr/>
        </p:nvSpPr>
        <p:spPr>
          <a:xfrm>
            <a:off x="7297460" y="5072896"/>
            <a:ext cx="6699052" cy="579358"/>
          </a:xfrm>
          <a:prstGeom prst="rect">
            <a:avLst/>
          </a:prstGeom>
          <a:noFill/>
          <a:ln/>
        </p:spPr>
        <p:txBody>
          <a:bodyPr wrap="square" lIns="0" tIns="0" rIns="0" bIns="0" rtlCol="0" anchor="t"/>
          <a:lstStyle/>
          <a:p>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Pulse Pressure (PP = systolic - diastolic) and Mean Arterial Pressure (MAP = diastolic + 1/3(systolic - diastolic)) were calculated as key cardiovascular indicators.</a:t>
            </a:r>
            <a:endParaRPr lang="en-US" sz="1400" dirty="0"/>
          </a:p>
        </p:txBody>
      </p:sp>
      <p:pic>
        <p:nvPicPr>
          <p:cNvPr id="13" name="Image 4" descr="preencoded.png">    </p:cNvPr>
          <p:cNvPicPr>
            <a:picLocks noChangeAspect="1"/>
          </p:cNvPicPr>
          <p:nvPr/>
        </p:nvPicPr>
        <p:blipFill>
          <a:blip r:embed="rId5"/>
          <a:stretch>
            <a:fillRect/>
          </a:stretch>
        </p:blipFill>
        <p:spPr>
          <a:xfrm>
            <a:off x="6120289" y="5833348"/>
            <a:ext cx="905589" cy="1316474"/>
          </a:xfrm>
          <a:prstGeom prst="rect">
            <a:avLst/>
          </a:prstGeom>
        </p:spPr>
      </p:pic>
      <p:sp>
        <p:nvSpPr>
          <p:cNvPr id="14" name="Text 7"/>
          <p:cNvSpPr/>
          <p:nvPr/>
        </p:nvSpPr>
        <p:spPr>
          <a:xfrm>
            <a:off x="7297460" y="6014442"/>
            <a:ext cx="2791420" cy="266343"/>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Age Groups &amp; PP Categories</a:t>
            </a:r>
            <a:endParaRPr lang="en-US" sz="1650" dirty="0"/>
          </a:p>
        </p:txBody>
      </p:sp>
      <p:sp>
        <p:nvSpPr>
          <p:cNvPr id="15" name="Text 8"/>
          <p:cNvSpPr/>
          <p:nvPr/>
        </p:nvSpPr>
        <p:spPr>
          <a:xfrm>
            <a:off x="7297460" y="6389370"/>
            <a:ext cx="6699052" cy="579358"/>
          </a:xfrm>
          <a:prstGeom prst="rect">
            <a:avLst/>
          </a:prstGeom>
          <a:noFill/>
          <a:ln/>
        </p:spPr>
        <p:txBody>
          <a:bodyPr wrap="square" lIns="0" tIns="0" rIns="0" bIns="0" rtlCol="0" anchor="t"/>
          <a:lstStyle/>
          <a:p>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Age was categorized into 6 groups (20-29, 30-39, etc.) and PP into 5 categories based on medical significance, from very low to very high pressure.</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8862" y="329089"/>
            <a:ext cx="3353753"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Exploratory Data Analysis</a:t>
            </a:r>
            <a:endParaRPr lang="en-US" sz="2200" dirty="0"/>
          </a:p>
        </p:txBody>
      </p:sp>
      <p:pic>
        <p:nvPicPr>
          <p:cNvPr id="3" name="Image 0" descr="preencoded.png">    </p:cNvPr>
          <p:cNvPicPr>
            <a:picLocks noChangeAspect="1"/>
          </p:cNvPicPr>
          <p:nvPr/>
        </p:nvPicPr>
        <p:blipFill>
          <a:blip r:embed="rId1"/>
          <a:stretch>
            <a:fillRect/>
          </a:stretch>
        </p:blipFill>
        <p:spPr>
          <a:xfrm>
            <a:off x="418862" y="920353"/>
            <a:ext cx="6358414" cy="2587943"/>
          </a:xfrm>
          <a:prstGeom prst="rect">
            <a:avLst/>
          </a:prstGeom>
        </p:spPr>
      </p:pic>
      <p:sp>
        <p:nvSpPr>
          <p:cNvPr id="4" name="Text 1"/>
          <p:cNvSpPr/>
          <p:nvPr/>
        </p:nvSpPr>
        <p:spPr>
          <a:xfrm>
            <a:off x="418862" y="3642836"/>
            <a:ext cx="13792676" cy="382905"/>
          </a:xfrm>
          <a:prstGeom prst="rect">
            <a:avLst/>
          </a:prstGeom>
          <a:noFill/>
          <a:ln/>
        </p:spPr>
        <p:txBody>
          <a:bodyPr wrap="square" lIns="0" tIns="0" rIns="0" bIns="0" rtlCol="0" anchor="t"/>
          <a:lstStyle/>
          <a:p>
            <a:pPr algn="l" indent="0" marL="0">
              <a:lnSpc>
                <a:spcPts val="1500"/>
              </a:lnSpc>
              <a:buNone/>
            </a:pPr>
            <a:r>
              <a:rPr lang="en-US" sz="900" dirty="0">
                <a:solidFill>
                  <a:srgbClr val="00002E"/>
                </a:solidFill>
                <a:latin typeface="PT Sans" pitchFamily="34" charset="0"/>
                <a:ea typeface="PT Sans" pitchFamily="34" charset="-122"/>
                <a:cs typeface="PT Sans" pitchFamily="34" charset="-120"/>
              </a:rPr>
              <a:t>Data visualization revealed strong relationships between cardiovascular disease and several factors. BMI category and age group showed direct proportional relationships with CVD risk - people with higher BMI and in older age groups had significantly higher rates of cardiovascular disease.</a:t>
            </a:r>
            <a:endParaRPr lang="en-US" sz="900" dirty="0"/>
          </a:p>
        </p:txBody>
      </p:sp>
      <p:pic>
        <p:nvPicPr>
          <p:cNvPr id="5" name="Image 1" descr="preencoded.png">    </p:cNvPr>
          <p:cNvPicPr>
            <a:picLocks noChangeAspect="1"/>
          </p:cNvPicPr>
          <p:nvPr/>
        </p:nvPicPr>
        <p:blipFill>
          <a:blip r:embed="rId2"/>
          <a:stretch>
            <a:fillRect/>
          </a:stretch>
        </p:blipFill>
        <p:spPr>
          <a:xfrm>
            <a:off x="418862" y="4160282"/>
            <a:ext cx="9111377" cy="3904774"/>
          </a:xfrm>
          <a:prstGeom prst="rect">
            <a:avLst/>
          </a:prstGeom>
        </p:spPr>
      </p:pic>
      <p:sp>
        <p:nvSpPr>
          <p:cNvPr id="6" name="Text 2"/>
          <p:cNvSpPr/>
          <p:nvPr/>
        </p:nvSpPr>
        <p:spPr>
          <a:xfrm>
            <a:off x="418862" y="8199596"/>
            <a:ext cx="13792676" cy="382905"/>
          </a:xfrm>
          <a:prstGeom prst="rect">
            <a:avLst/>
          </a:prstGeom>
          <a:noFill/>
          <a:ln/>
        </p:spPr>
        <p:txBody>
          <a:bodyPr wrap="square" lIns="0" tIns="0" rIns="0" bIns="0" rtlCol="0" anchor="t"/>
          <a:lstStyle/>
          <a:p>
            <a:pPr algn="l" indent="0" marL="0">
              <a:lnSpc>
                <a:spcPts val="1500"/>
              </a:lnSpc>
              <a:buNone/>
            </a:pPr>
            <a:r>
              <a:rPr lang="en-US" sz="900" dirty="0">
                <a:solidFill>
                  <a:srgbClr val="00002E"/>
                </a:solidFill>
                <a:latin typeface="PT Sans" pitchFamily="34" charset="0"/>
                <a:ea typeface="PT Sans" pitchFamily="34" charset="-122"/>
                <a:cs typeface="PT Sans" pitchFamily="34" charset="-120"/>
              </a:rPr>
              <a:t>Similarly, hypertension strongly correlated with CVD, especially in older age groups. Statistical tests confirmed dependencies between the target variable (cardio) and features like cholesterol, BMI category, hypertension, pulse pressure category, and age group (p-values ≈ 0).</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741759"/>
            <a:ext cx="7617976"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Feature Dependency Analysis</a:t>
            </a:r>
            <a:endParaRPr lang="en-US" sz="4400" dirty="0"/>
          </a:p>
        </p:txBody>
      </p:sp>
      <p:sp>
        <p:nvSpPr>
          <p:cNvPr id="3" name="Text 1"/>
          <p:cNvSpPr/>
          <p:nvPr/>
        </p:nvSpPr>
        <p:spPr>
          <a:xfrm>
            <a:off x="1790819" y="1924526"/>
            <a:ext cx="2898338" cy="351949"/>
          </a:xfrm>
          <a:prstGeom prst="rect">
            <a:avLst/>
          </a:prstGeom>
          <a:noFill/>
          <a:ln/>
        </p:spPr>
        <p:txBody>
          <a:bodyPr wrap="none" lIns="0" tIns="0" rIns="0" bIns="0" rtlCol="0" anchor="t"/>
          <a:lstStyle/>
          <a:p>
            <a:pPr algn="r"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Strongest Correlations</a:t>
            </a:r>
            <a:endParaRPr lang="en-US" sz="2200" dirty="0"/>
          </a:p>
        </p:txBody>
      </p:sp>
      <p:sp>
        <p:nvSpPr>
          <p:cNvPr id="4" name="Text 2"/>
          <p:cNvSpPr/>
          <p:nvPr/>
        </p:nvSpPr>
        <p:spPr>
          <a:xfrm>
            <a:off x="837724" y="2420064"/>
            <a:ext cx="3851434" cy="2298144"/>
          </a:xfrm>
          <a:prstGeom prst="rect">
            <a:avLst/>
          </a:prstGeom>
          <a:noFill/>
          <a:ln/>
        </p:spPr>
        <p:txBody>
          <a:bodyPr wrap="square" lIns="0" tIns="0" rIns="0" bIns="0" rtlCol="0" anchor="t"/>
          <a:lstStyle/>
          <a:p>
            <a:pPr algn="r" indent="0" marL="0">
              <a:lnSpc>
                <a:spcPts val="3000"/>
              </a:lnSpc>
              <a:buNone/>
            </a:pPr>
            <a:r>
              <a:rPr lang="en-US" sz="1850" dirty="0">
                <a:solidFill>
                  <a:srgbClr val="00002E"/>
                </a:solidFill>
                <a:latin typeface="PT Sans" pitchFamily="34" charset="0"/>
                <a:ea typeface="PT Sans" pitchFamily="34" charset="-122"/>
                <a:cs typeface="PT Sans" pitchFamily="34" charset="-120"/>
              </a:rPr>
              <a:t>Systolic pressure (ap_hi), Mean Arterial Pressure (MAP), Pulse Pressure (PP), and diastolic pressure (ap_lo) showed the strongest correlations with cardiovascular disease.</a:t>
            </a:r>
            <a:endParaRPr lang="en-US" sz="1850" dirty="0"/>
          </a:p>
        </p:txBody>
      </p:sp>
      <p:pic>
        <p:nvPicPr>
          <p:cNvPr id="5" name="Image 0" descr="preencoded.png">    </p:cNvPr>
          <p:cNvPicPr>
            <a:picLocks noChangeAspect="1"/>
          </p:cNvPicPr>
          <p:nvPr/>
        </p:nvPicPr>
        <p:blipFill>
          <a:blip r:embed="rId1"/>
          <a:stretch>
            <a:fillRect/>
          </a:stretch>
        </p:blipFill>
        <p:spPr>
          <a:xfrm>
            <a:off x="5048131" y="2439114"/>
            <a:ext cx="4534138" cy="4534138"/>
          </a:xfrm>
          <a:prstGeom prst="rect">
            <a:avLst/>
          </a:prstGeom>
        </p:spPr>
      </p:pic>
      <p:pic>
        <p:nvPicPr>
          <p:cNvPr id="6" name="Image 1" descr="preencoded.png">    </p:cNvPr>
          <p:cNvPicPr>
            <a:picLocks noChangeAspect="1"/>
          </p:cNvPicPr>
          <p:nvPr/>
        </p:nvPicPr>
        <p:blipFill>
          <a:blip r:embed="rId2"/>
          <a:stretch>
            <a:fillRect/>
          </a:stretch>
        </p:blipFill>
        <p:spPr>
          <a:xfrm>
            <a:off x="6013966" y="3360182"/>
            <a:ext cx="358140" cy="447675"/>
          </a:xfrm>
          <a:prstGeom prst="rect">
            <a:avLst/>
          </a:prstGeom>
        </p:spPr>
      </p:pic>
      <p:sp>
        <p:nvSpPr>
          <p:cNvPr id="7" name="Text 3"/>
          <p:cNvSpPr/>
          <p:nvPr/>
        </p:nvSpPr>
        <p:spPr>
          <a:xfrm>
            <a:off x="9941243" y="2499003"/>
            <a:ext cx="2867382"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Moderate Correlations</a:t>
            </a:r>
            <a:endParaRPr lang="en-US" sz="2200" dirty="0"/>
          </a:p>
        </p:txBody>
      </p:sp>
      <p:sp>
        <p:nvSpPr>
          <p:cNvPr id="8" name="Text 4"/>
          <p:cNvSpPr/>
          <p:nvPr/>
        </p:nvSpPr>
        <p:spPr>
          <a:xfrm>
            <a:off x="9941243" y="2994541"/>
            <a:ext cx="3851434"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Age, BMI, and weight demonstrated moderate correlations with cardiovascular disease risk.</a:t>
            </a:r>
            <a:endParaRPr lang="en-US" sz="1850" dirty="0"/>
          </a:p>
        </p:txBody>
      </p:sp>
      <p:pic>
        <p:nvPicPr>
          <p:cNvPr id="9" name="Image 2" descr="preencoded.png">    </p:cNvPr>
          <p:cNvPicPr>
            <a:picLocks noChangeAspect="1"/>
          </p:cNvPicPr>
          <p:nvPr/>
        </p:nvPicPr>
        <p:blipFill>
          <a:blip r:embed="rId3"/>
          <a:stretch>
            <a:fillRect/>
          </a:stretch>
        </p:blipFill>
        <p:spPr>
          <a:xfrm>
            <a:off x="5048131" y="2439114"/>
            <a:ext cx="4534138" cy="4534138"/>
          </a:xfrm>
          <a:prstGeom prst="rect">
            <a:avLst/>
          </a:prstGeom>
        </p:spPr>
      </p:pic>
      <p:pic>
        <p:nvPicPr>
          <p:cNvPr id="10" name="Image 3" descr="preencoded.png">    </p:cNvPr>
          <p:cNvPicPr>
            <a:picLocks noChangeAspect="1"/>
          </p:cNvPicPr>
          <p:nvPr/>
        </p:nvPicPr>
        <p:blipFill>
          <a:blip r:embed="rId4"/>
          <a:stretch>
            <a:fillRect/>
          </a:stretch>
        </p:blipFill>
        <p:spPr>
          <a:xfrm>
            <a:off x="8258175" y="3360182"/>
            <a:ext cx="358140" cy="447675"/>
          </a:xfrm>
          <a:prstGeom prst="rect">
            <a:avLst/>
          </a:prstGeom>
        </p:spPr>
      </p:pic>
      <p:sp>
        <p:nvSpPr>
          <p:cNvPr id="11" name="Text 5"/>
          <p:cNvSpPr/>
          <p:nvPr/>
        </p:nvSpPr>
        <p:spPr>
          <a:xfrm>
            <a:off x="9941243" y="526863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Weak Correlations</a:t>
            </a:r>
            <a:endParaRPr lang="en-US" sz="2200" dirty="0"/>
          </a:p>
        </p:txBody>
      </p:sp>
      <p:sp>
        <p:nvSpPr>
          <p:cNvPr id="12" name="Text 6"/>
          <p:cNvSpPr/>
          <p:nvPr/>
        </p:nvSpPr>
        <p:spPr>
          <a:xfrm>
            <a:off x="9941243" y="5764173"/>
            <a:ext cx="3851434" cy="1532096"/>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Height showed minimal correlation with cardiovascular disease, while gender had no statistically significant relationship (p-value &gt; 0.05).</a:t>
            </a:r>
            <a:endParaRPr lang="en-US" sz="1850" dirty="0"/>
          </a:p>
        </p:txBody>
      </p:sp>
      <p:pic>
        <p:nvPicPr>
          <p:cNvPr id="13" name="Image 4" descr="preencoded.png">    </p:cNvPr>
          <p:cNvPicPr>
            <a:picLocks noChangeAspect="1"/>
          </p:cNvPicPr>
          <p:nvPr/>
        </p:nvPicPr>
        <p:blipFill>
          <a:blip r:embed="rId5"/>
          <a:stretch>
            <a:fillRect/>
          </a:stretch>
        </p:blipFill>
        <p:spPr>
          <a:xfrm>
            <a:off x="5048131" y="2439114"/>
            <a:ext cx="4534138" cy="4534138"/>
          </a:xfrm>
          <a:prstGeom prst="rect">
            <a:avLst/>
          </a:prstGeom>
        </p:spPr>
      </p:pic>
      <p:pic>
        <p:nvPicPr>
          <p:cNvPr id="14" name="Image 5" descr="preencoded.png">    </p:cNvPr>
          <p:cNvPicPr>
            <a:picLocks noChangeAspect="1"/>
          </p:cNvPicPr>
          <p:nvPr/>
        </p:nvPicPr>
        <p:blipFill>
          <a:blip r:embed="rId6"/>
          <a:stretch>
            <a:fillRect/>
          </a:stretch>
        </p:blipFill>
        <p:spPr>
          <a:xfrm>
            <a:off x="8258175" y="5604391"/>
            <a:ext cx="358140" cy="447675"/>
          </a:xfrm>
          <a:prstGeom prst="rect">
            <a:avLst/>
          </a:prstGeom>
        </p:spPr>
      </p:pic>
      <p:sp>
        <p:nvSpPr>
          <p:cNvPr id="15" name="Text 7"/>
          <p:cNvSpPr/>
          <p:nvPr/>
        </p:nvSpPr>
        <p:spPr>
          <a:xfrm>
            <a:off x="1872972" y="5077182"/>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Target Balance</a:t>
            </a:r>
            <a:endParaRPr lang="en-US" sz="2200" dirty="0"/>
          </a:p>
        </p:txBody>
      </p:sp>
      <p:sp>
        <p:nvSpPr>
          <p:cNvPr id="16" name="Text 8"/>
          <p:cNvSpPr/>
          <p:nvPr/>
        </p:nvSpPr>
        <p:spPr>
          <a:xfrm>
            <a:off x="837724" y="5572720"/>
            <a:ext cx="3851434" cy="1915120"/>
          </a:xfrm>
          <a:prstGeom prst="rect">
            <a:avLst/>
          </a:prstGeom>
          <a:noFill/>
          <a:ln/>
        </p:spPr>
        <p:txBody>
          <a:bodyPr wrap="square" lIns="0" tIns="0" rIns="0" bIns="0" rtlCol="0" anchor="t"/>
          <a:lstStyle/>
          <a:p>
            <a:pPr algn="r" indent="0" marL="0">
              <a:lnSpc>
                <a:spcPts val="3000"/>
              </a:lnSpc>
              <a:buNone/>
            </a:pPr>
            <a:r>
              <a:rPr lang="en-US" sz="1850" dirty="0">
                <a:solidFill>
                  <a:srgbClr val="00002E"/>
                </a:solidFill>
                <a:latin typeface="PT Sans" pitchFamily="34" charset="0"/>
                <a:ea typeface="PT Sans" pitchFamily="34" charset="-122"/>
                <a:cs typeface="PT Sans" pitchFamily="34" charset="-120"/>
              </a:rPr>
              <a:t>The target variable (cardio) was well-balanced in the dataset, allowing for effective model training without class imbalance issues.Both of them have a percentage 49.8%</a:t>
            </a:r>
            <a:endParaRPr lang="en-US" sz="1850" dirty="0"/>
          </a:p>
        </p:txBody>
      </p:sp>
      <p:pic>
        <p:nvPicPr>
          <p:cNvPr id="17" name="Image 6" descr="preencoded.png">    </p:cNvPr>
          <p:cNvPicPr>
            <a:picLocks noChangeAspect="1"/>
          </p:cNvPicPr>
          <p:nvPr/>
        </p:nvPicPr>
        <p:blipFill>
          <a:blip r:embed="rId7"/>
          <a:stretch>
            <a:fillRect/>
          </a:stretch>
        </p:blipFill>
        <p:spPr>
          <a:xfrm>
            <a:off x="5048131" y="2439114"/>
            <a:ext cx="4534138" cy="4534138"/>
          </a:xfrm>
          <a:prstGeom prst="rect">
            <a:avLst/>
          </a:prstGeom>
        </p:spPr>
      </p:pic>
      <p:pic>
        <p:nvPicPr>
          <p:cNvPr id="18" name="Image 7" descr="preencoded.png">    </p:cNvPr>
          <p:cNvPicPr>
            <a:picLocks noChangeAspect="1"/>
          </p:cNvPicPr>
          <p:nvPr/>
        </p:nvPicPr>
        <p:blipFill>
          <a:blip r:embed="rId8"/>
          <a:stretch>
            <a:fillRect/>
          </a:stretch>
        </p:blipFill>
        <p:spPr>
          <a:xfrm>
            <a:off x="6013966" y="5604391"/>
            <a:ext cx="358140" cy="4476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900482"/>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Dash Board Demo</a:t>
            </a:r>
            <a:endParaRPr lang="en-US" sz="4400" dirty="0"/>
          </a:p>
        </p:txBody>
      </p:sp>
      <p:pic>
        <p:nvPicPr>
          <p:cNvPr id="3" name="Image 0" descr="preencoded.png">
            <a:hlinkClick r:id="rId2" tooltip=""/>
          </p:cNvPr>
          <p:cNvPicPr>
            <a:picLocks noChangeAspect="1"/>
          </p:cNvPicPr>
          <p:nvPr/>
        </p:nvPicPr>
        <p:blipFill>
          <a:blip r:embed="rId1"/>
          <a:stretch>
            <a:fillRect/>
          </a:stretch>
        </p:blipFill>
        <p:spPr>
          <a:xfrm>
            <a:off x="837724" y="4083248"/>
            <a:ext cx="12954952" cy="12458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2025-04-28T12:41:44Z</dcterms:created>
  <dcterms:modified xsi:type="dcterms:W3CDTF">2025-04-28T12:41:44Z</dcterms:modified>
</cp:coreProperties>
</file>